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12" r:id="rId3"/>
    <p:sldId id="343" r:id="rId4"/>
    <p:sldId id="355" r:id="rId5"/>
    <p:sldId id="646" r:id="rId6"/>
    <p:sldId id="313" r:id="rId7"/>
    <p:sldId id="260" r:id="rId8"/>
    <p:sldId id="262" r:id="rId9"/>
    <p:sldId id="257" r:id="rId10"/>
    <p:sldId id="352" r:id="rId11"/>
    <p:sldId id="264" r:id="rId12"/>
    <p:sldId id="265" r:id="rId13"/>
    <p:sldId id="268" r:id="rId14"/>
    <p:sldId id="267" r:id="rId15"/>
    <p:sldId id="263" r:id="rId16"/>
    <p:sldId id="610" r:id="rId17"/>
    <p:sldId id="652" r:id="rId18"/>
    <p:sldId id="606" r:id="rId19"/>
    <p:sldId id="297" r:id="rId20"/>
    <p:sldId id="656" r:id="rId21"/>
    <p:sldId id="589" r:id="rId22"/>
    <p:sldId id="649" r:id="rId23"/>
    <p:sldId id="611" r:id="rId24"/>
    <p:sldId id="650" r:id="rId25"/>
    <p:sldId id="289" r:id="rId26"/>
    <p:sldId id="336" r:id="rId27"/>
    <p:sldId id="356" r:id="rId28"/>
    <p:sldId id="636" r:id="rId29"/>
    <p:sldId id="614" r:id="rId30"/>
    <p:sldId id="595" r:id="rId31"/>
    <p:sldId id="596" r:id="rId32"/>
    <p:sldId id="629" r:id="rId33"/>
    <p:sldId id="641" r:id="rId34"/>
    <p:sldId id="645" r:id="rId35"/>
    <p:sldId id="642" r:id="rId36"/>
    <p:sldId id="591" r:id="rId37"/>
    <p:sldId id="644" r:id="rId38"/>
    <p:sldId id="630" r:id="rId39"/>
    <p:sldId id="328" r:id="rId40"/>
    <p:sldId id="647" r:id="rId41"/>
    <p:sldId id="281" r:id="rId42"/>
    <p:sldId id="638" r:id="rId43"/>
    <p:sldId id="635" r:id="rId44"/>
    <p:sldId id="631" r:id="rId45"/>
    <p:sldId id="587" r:id="rId46"/>
    <p:sldId id="29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jorie Menza" initials="MM" lastIdx="4" clrIdx="0">
    <p:extLst>
      <p:ext uri="{19B8F6BF-5375-455C-9EA6-DF929625EA0E}">
        <p15:presenceInfo xmlns:p15="http://schemas.microsoft.com/office/powerpoint/2012/main" userId="74d17b77bd64c7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67511"/>
  </p:normalViewPr>
  <p:slideViewPr>
    <p:cSldViewPr snapToGrid="0" snapToObjects="1">
      <p:cViewPr varScale="1">
        <p:scale>
          <a:sx n="78" d="100"/>
          <a:sy n="78" d="100"/>
        </p:scale>
        <p:origin x="1040" y="184"/>
      </p:cViewPr>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6C0B7-B3D5-2A45-8DB1-1C8BD4CFF9C4}" type="datetimeFigureOut">
              <a:rPr lang="en-US" smtClean="0"/>
              <a:t>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03708-B1A1-474E-B235-1390E820D5B0}" type="slidenum">
              <a:rPr lang="en-US" smtClean="0"/>
              <a:t>‹#›</a:t>
            </a:fld>
            <a:endParaRPr lang="en-US"/>
          </a:p>
        </p:txBody>
      </p:sp>
    </p:spTree>
    <p:extLst>
      <p:ext uri="{BB962C8B-B14F-4D97-AF65-F5344CB8AC3E}">
        <p14:creationId xmlns:p14="http://schemas.microsoft.com/office/powerpoint/2010/main" val="1366903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1</a:t>
            </a:fld>
            <a:endParaRPr lang="en-US"/>
          </a:p>
        </p:txBody>
      </p:sp>
    </p:spTree>
    <p:extLst>
      <p:ext uri="{BB962C8B-B14F-4D97-AF65-F5344CB8AC3E}">
        <p14:creationId xmlns:p14="http://schemas.microsoft.com/office/powerpoint/2010/main" val="411537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Talk to King Edward specialist on approach to chronic diarrhea in AHD if MC&amp;S and auramine negative. At what point is flex sig or colonoscopy done?</a:t>
            </a:r>
          </a:p>
          <a:p>
            <a:endParaRPr lang="en-US" sz="1800" dirty="0"/>
          </a:p>
          <a:p>
            <a:r>
              <a:rPr lang="en-US" sz="1800" dirty="0"/>
              <a:t>Fever not a prominent part of Cryptosporidium or </a:t>
            </a:r>
            <a:r>
              <a:rPr lang="en-US" sz="1800" dirty="0" err="1"/>
              <a:t>Cystoisospora</a:t>
            </a:r>
            <a:r>
              <a:rPr lang="en-US" sz="1800" dirty="0"/>
              <a:t> belli infections</a:t>
            </a:r>
          </a:p>
        </p:txBody>
      </p:sp>
      <p:sp>
        <p:nvSpPr>
          <p:cNvPr id="4" name="Slide Number Placeholder 3"/>
          <p:cNvSpPr>
            <a:spLocks noGrp="1"/>
          </p:cNvSpPr>
          <p:nvPr>
            <p:ph type="sldNum" sz="quarter" idx="5"/>
          </p:nvPr>
        </p:nvSpPr>
        <p:spPr/>
        <p:txBody>
          <a:bodyPr/>
          <a:lstStyle/>
          <a:p>
            <a:fld id="{11203708-B1A1-474E-B235-1390E820D5B0}" type="slidenum">
              <a:rPr lang="en-US" smtClean="0"/>
              <a:t>10</a:t>
            </a:fld>
            <a:endParaRPr lang="en-US"/>
          </a:p>
        </p:txBody>
      </p:sp>
    </p:spTree>
    <p:extLst>
      <p:ext uri="{BB962C8B-B14F-4D97-AF65-F5344CB8AC3E}">
        <p14:creationId xmlns:p14="http://schemas.microsoft.com/office/powerpoint/2010/main" val="3486711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Albendazole is recommended for </a:t>
            </a:r>
            <a:r>
              <a:rPr lang="en-US" sz="2000" dirty="0" err="1"/>
              <a:t>microsporidiosis</a:t>
            </a:r>
            <a:r>
              <a:rPr lang="en-US" sz="2000" dirty="0"/>
              <a:t> even though reclassified as fungi; figure that out</a:t>
            </a:r>
          </a:p>
          <a:p>
            <a:r>
              <a:rPr lang="en-US" sz="2000" dirty="0"/>
              <a:t>Metronidazole is effective against giardia and C diff.</a:t>
            </a:r>
          </a:p>
          <a:p>
            <a:r>
              <a:rPr lang="en-US" sz="2000" dirty="0"/>
              <a:t>Cotrimoxazole is active against </a:t>
            </a:r>
            <a:r>
              <a:rPr lang="en-US" sz="2000" dirty="0" err="1"/>
              <a:t>Isospora</a:t>
            </a:r>
            <a:r>
              <a:rPr lang="en-US" sz="2000" dirty="0"/>
              <a:t> belli and outperformed ciprofloxacin in an RCT in Haiti</a:t>
            </a:r>
          </a:p>
          <a:p>
            <a:r>
              <a:rPr lang="en-US" sz="2000" dirty="0"/>
              <a:t>No specific therapy exists – that is true for Cryptosporidiosis in adv HIV</a:t>
            </a:r>
          </a:p>
        </p:txBody>
      </p:sp>
      <p:sp>
        <p:nvSpPr>
          <p:cNvPr id="4" name="Slide Number Placeholder 3"/>
          <p:cNvSpPr>
            <a:spLocks noGrp="1"/>
          </p:cNvSpPr>
          <p:nvPr>
            <p:ph type="sldNum" sz="quarter" idx="5"/>
          </p:nvPr>
        </p:nvSpPr>
        <p:spPr/>
        <p:txBody>
          <a:bodyPr/>
          <a:lstStyle/>
          <a:p>
            <a:fld id="{11203708-B1A1-474E-B235-1390E820D5B0}" type="slidenum">
              <a:rPr lang="en-US" smtClean="0"/>
              <a:t>11</a:t>
            </a:fld>
            <a:endParaRPr lang="en-US"/>
          </a:p>
        </p:txBody>
      </p:sp>
    </p:spTree>
    <p:extLst>
      <p:ext uri="{BB962C8B-B14F-4D97-AF65-F5344CB8AC3E}">
        <p14:creationId xmlns:p14="http://schemas.microsoft.com/office/powerpoint/2010/main" val="3065837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DHHS OI guidelines for </a:t>
            </a:r>
            <a:r>
              <a:rPr lang="en-US" dirty="0" err="1"/>
              <a:t>cystoisospora</a:t>
            </a:r>
            <a:r>
              <a:rPr lang="en-US" dirty="0"/>
              <a:t> treatment recs</a:t>
            </a:r>
          </a:p>
        </p:txBody>
      </p:sp>
      <p:sp>
        <p:nvSpPr>
          <p:cNvPr id="4" name="Slide Number Placeholder 3"/>
          <p:cNvSpPr>
            <a:spLocks noGrp="1"/>
          </p:cNvSpPr>
          <p:nvPr>
            <p:ph type="sldNum" sz="quarter" idx="5"/>
          </p:nvPr>
        </p:nvSpPr>
        <p:spPr/>
        <p:txBody>
          <a:bodyPr/>
          <a:lstStyle/>
          <a:p>
            <a:fld id="{11203708-B1A1-474E-B235-1390E820D5B0}" type="slidenum">
              <a:rPr lang="en-US" smtClean="0"/>
              <a:t>12</a:t>
            </a:fld>
            <a:endParaRPr lang="en-US"/>
          </a:p>
        </p:txBody>
      </p:sp>
    </p:spTree>
    <p:extLst>
      <p:ext uri="{BB962C8B-B14F-4D97-AF65-F5344CB8AC3E}">
        <p14:creationId xmlns:p14="http://schemas.microsoft.com/office/powerpoint/2010/main" val="2824727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Check DHHS OI guidelines for </a:t>
            </a:r>
            <a:r>
              <a:rPr lang="en-US" sz="1800" dirty="0" err="1"/>
              <a:t>cystoisospora</a:t>
            </a:r>
            <a:r>
              <a:rPr lang="en-US" sz="1800" dirty="0"/>
              <a:t> treatment recs</a:t>
            </a:r>
          </a:p>
        </p:txBody>
      </p:sp>
      <p:sp>
        <p:nvSpPr>
          <p:cNvPr id="4" name="Slide Number Placeholder 3"/>
          <p:cNvSpPr>
            <a:spLocks noGrp="1"/>
          </p:cNvSpPr>
          <p:nvPr>
            <p:ph type="sldNum" sz="quarter" idx="5"/>
          </p:nvPr>
        </p:nvSpPr>
        <p:spPr/>
        <p:txBody>
          <a:bodyPr/>
          <a:lstStyle/>
          <a:p>
            <a:fld id="{11203708-B1A1-474E-B235-1390E820D5B0}" type="slidenum">
              <a:rPr lang="en-US" smtClean="0"/>
              <a:t>13</a:t>
            </a:fld>
            <a:endParaRPr lang="en-US"/>
          </a:p>
        </p:txBody>
      </p:sp>
    </p:spTree>
    <p:extLst>
      <p:ext uri="{BB962C8B-B14F-4D97-AF65-F5344CB8AC3E}">
        <p14:creationId xmlns:p14="http://schemas.microsoft.com/office/powerpoint/2010/main" val="119669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What is new with the other big driver of chronic diarrhea in AHD, cryptosporidiosis?</a:t>
            </a:r>
          </a:p>
          <a:p>
            <a:r>
              <a:rPr lang="en-US" sz="1800" dirty="0"/>
              <a:t>Remember these patients will have watery diarrhea, typically no fever (check), and in the stool there are:</a:t>
            </a:r>
          </a:p>
          <a:p>
            <a:endParaRPr lang="en-US" dirty="0"/>
          </a:p>
          <a:p>
            <a:endParaRPr lang="en-US" dirty="0"/>
          </a:p>
          <a:p>
            <a:r>
              <a:rPr lang="en-US" dirty="0"/>
              <a:t>Cite Lancet article  Signal of possible harm with 3 deaths in </a:t>
            </a:r>
            <a:r>
              <a:rPr lang="en-US" dirty="0" err="1"/>
              <a:t>clofaz</a:t>
            </a:r>
            <a:r>
              <a:rPr lang="en-US" dirty="0"/>
              <a:t> group and significant </a:t>
            </a:r>
            <a:r>
              <a:rPr lang="en-US" dirty="0" err="1"/>
              <a:t>Aes</a:t>
            </a:r>
            <a:endParaRPr lang="en-US" dirty="0"/>
          </a:p>
          <a:p>
            <a:endParaRPr lang="en-US" dirty="0"/>
          </a:p>
          <a:p>
            <a:endParaRPr lang="en-US" dirty="0"/>
          </a:p>
          <a:p>
            <a:r>
              <a:rPr lang="en-US" sz="1200" b="0" i="0" kern="1200" dirty="0">
                <a:solidFill>
                  <a:schemeClr val="tx1"/>
                </a:solidFill>
                <a:effectLst/>
                <a:latin typeface="+mn-lt"/>
                <a:ea typeface="+mn-ea"/>
                <a:cs typeface="+mn-cs"/>
              </a:rPr>
              <a:t>Dear Dr </a:t>
            </a:r>
            <a:r>
              <a:rPr lang="en-US" sz="1200" b="0" i="0" kern="1200" dirty="0" err="1">
                <a:solidFill>
                  <a:schemeClr val="tx1"/>
                </a:solidFill>
                <a:effectLst/>
                <a:latin typeface="+mn-lt"/>
                <a:ea typeface="+mn-ea"/>
                <a:cs typeface="+mn-cs"/>
              </a:rPr>
              <a:t>Tam,I</a:t>
            </a:r>
            <a:r>
              <a:rPr lang="en-US" sz="1200" b="0" i="0" kern="1200" dirty="0">
                <a:solidFill>
                  <a:schemeClr val="tx1"/>
                </a:solidFill>
                <a:effectLst/>
                <a:latin typeface="+mn-lt"/>
                <a:ea typeface="+mn-ea"/>
                <a:cs typeface="+mn-cs"/>
              </a:rPr>
              <a:t> had a question about your very important trial of clofazimine for cryptosporidiosis in CID. I was curious about the prevalence of </a:t>
            </a:r>
            <a:r>
              <a:rPr lang="en-US" sz="1200" b="0" i="0" kern="1200" dirty="0" err="1">
                <a:solidFill>
                  <a:schemeClr val="tx1"/>
                </a:solidFill>
                <a:effectLst/>
                <a:latin typeface="+mn-lt"/>
                <a:ea typeface="+mn-ea"/>
                <a:cs typeface="+mn-cs"/>
              </a:rPr>
              <a:t>Isospora</a:t>
            </a:r>
            <a:r>
              <a:rPr lang="en-US" sz="1200" b="0" i="0" kern="1200" dirty="0">
                <a:solidFill>
                  <a:schemeClr val="tx1"/>
                </a:solidFill>
                <a:effectLst/>
                <a:latin typeface="+mn-lt"/>
                <a:ea typeface="+mn-ea"/>
                <a:cs typeface="+mn-cs"/>
              </a:rPr>
              <a:t> belli that was found in the study participants for a talk I am giving to South African clinicians in the fall. </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thanks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Richard Murphy (Dartmouth)</a:t>
            </a:r>
          </a:p>
        </p:txBody>
      </p:sp>
      <p:sp>
        <p:nvSpPr>
          <p:cNvPr id="4" name="Slide Number Placeholder 3"/>
          <p:cNvSpPr>
            <a:spLocks noGrp="1"/>
          </p:cNvSpPr>
          <p:nvPr>
            <p:ph type="sldNum" sz="quarter" idx="5"/>
          </p:nvPr>
        </p:nvSpPr>
        <p:spPr/>
        <p:txBody>
          <a:bodyPr/>
          <a:lstStyle/>
          <a:p>
            <a:fld id="{11203708-B1A1-474E-B235-1390E820D5B0}" type="slidenum">
              <a:rPr lang="en-US" smtClean="0"/>
              <a:t>14</a:t>
            </a:fld>
            <a:endParaRPr lang="en-US"/>
          </a:p>
        </p:txBody>
      </p:sp>
    </p:spTree>
    <p:extLst>
      <p:ext uri="{BB962C8B-B14F-4D97-AF65-F5344CB8AC3E}">
        <p14:creationId xmlns:p14="http://schemas.microsoft.com/office/powerpoint/2010/main" val="3592926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Also consider endoscopic evaluation if initial studies not revealing and patient has persistent symptoms.</a:t>
            </a:r>
          </a:p>
        </p:txBody>
      </p:sp>
      <p:sp>
        <p:nvSpPr>
          <p:cNvPr id="4" name="Slide Number Placeholder 3"/>
          <p:cNvSpPr>
            <a:spLocks noGrp="1"/>
          </p:cNvSpPr>
          <p:nvPr>
            <p:ph type="sldNum" sz="quarter" idx="5"/>
          </p:nvPr>
        </p:nvSpPr>
        <p:spPr/>
        <p:txBody>
          <a:bodyPr/>
          <a:lstStyle/>
          <a:p>
            <a:fld id="{11203708-B1A1-474E-B235-1390E820D5B0}" type="slidenum">
              <a:rPr lang="en-US" smtClean="0"/>
              <a:t>15</a:t>
            </a:fld>
            <a:endParaRPr lang="en-US"/>
          </a:p>
        </p:txBody>
      </p:sp>
    </p:spTree>
    <p:extLst>
      <p:ext uri="{BB962C8B-B14F-4D97-AF65-F5344CB8AC3E}">
        <p14:creationId xmlns:p14="http://schemas.microsoft.com/office/powerpoint/2010/main" val="119127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 to come back to post- hospital outcomes in patients with OIs, post-discharge mortality in Africa remains &gt;20%</a:t>
            </a:r>
          </a:p>
          <a:p>
            <a:endParaRPr lang="en-US" sz="1800" dirty="0"/>
          </a:p>
          <a:p>
            <a:r>
              <a:rPr lang="en-US" sz="1800" dirty="0"/>
              <a:t>But I am optimistic. There is now a fast track to ART initiation for patients with CD4&lt;200 and same day ART </a:t>
            </a:r>
            <a:r>
              <a:rPr lang="en-US" sz="1800" dirty="0" err="1"/>
              <a:t>init.</a:t>
            </a:r>
            <a:r>
              <a:rPr lang="en-US" sz="1800" dirty="0"/>
              <a:t> is now common at all CD4 counts.</a:t>
            </a:r>
          </a:p>
          <a:p>
            <a:endParaRPr lang="en-US" sz="1800" dirty="0"/>
          </a:p>
          <a:p>
            <a:r>
              <a:rPr lang="en-US" sz="1800" dirty="0"/>
              <a:t>I think with the wider use of DTG-based therapy the total bucket of patients at risk for developing advanced disease will diminish</a:t>
            </a:r>
          </a:p>
          <a:p>
            <a:endParaRPr lang="en-US" sz="1800" dirty="0"/>
          </a:p>
          <a:p>
            <a:r>
              <a:rPr lang="en-US" sz="1800" dirty="0"/>
              <a:t>On the upstream side reducing stigma and refining innovative care models with attention to quality will be critical.</a:t>
            </a:r>
          </a:p>
          <a:p>
            <a:r>
              <a:rPr lang="en-US" sz="1800" dirty="0"/>
              <a:t>On the downstream side better access to optimal OI treatments is a moral imperative. And we are also looking forward to some RCTs that are studying how best to link discharged patients to timely follow-up HIV care. I would love to hear your ideas as well because fresh perspectives on this intractable problem may be one of the keys to putting an end to this stubborn scourge. So more to come and I’d love to update you in a couple of yrs.</a:t>
            </a:r>
          </a:p>
          <a:p>
            <a:endParaRPr lang="en-US" sz="1800" dirty="0"/>
          </a:p>
          <a:p>
            <a:endParaRPr lang="en-US" sz="1800" dirty="0"/>
          </a:p>
          <a:p>
            <a:endParaRPr lang="en-US" sz="1800" dirty="0"/>
          </a:p>
          <a:p>
            <a:r>
              <a:rPr lang="en-US" sz="1800" dirty="0"/>
              <a:t>With more efforts to end stigma, develop innovative care models and quality improvement in clinics as well as improving access to effective OI therapy and post hospital care linkage for those who do fall through the tracks we will go a long way towards reducing HIV related mort. In the years ahead.</a:t>
            </a:r>
          </a:p>
          <a:p>
            <a:endParaRPr lang="en-US" sz="1800" dirty="0"/>
          </a:p>
          <a:p>
            <a:endParaRPr lang="en-US" sz="1800" dirty="0"/>
          </a:p>
          <a:p>
            <a:r>
              <a:rPr lang="en-US" sz="1800" dirty="0" err="1"/>
              <a:t>Unfort</a:t>
            </a:r>
            <a:r>
              <a:rPr lang="en-US" sz="1800" dirty="0"/>
              <a:t>. post d/c mortality remains high in African settings at 23% over 3-6 months and 8% in the US</a:t>
            </a:r>
          </a:p>
          <a:p>
            <a:r>
              <a:rPr lang="en-US" sz="1800" dirty="0"/>
              <a:t>However there are some promising changes. </a:t>
            </a:r>
          </a:p>
          <a:p>
            <a:pPr marL="285750" indent="-285750">
              <a:buFontTx/>
              <a:buChar char="-"/>
            </a:pPr>
            <a:r>
              <a:rPr lang="en-US" sz="1800" dirty="0"/>
              <a:t>There is a fast track in S Africa for those with advanced HIV to start ART urgently</a:t>
            </a:r>
          </a:p>
          <a:p>
            <a:pPr marL="285750" indent="-285750">
              <a:buFontTx/>
              <a:buChar char="-"/>
            </a:pPr>
            <a:r>
              <a:rPr lang="en-US" sz="1800" dirty="0"/>
              <a:t>But additional efforts are needed both upstream and downstream to reduce number who develop AHD including improving quality of care and introducing </a:t>
            </a:r>
            <a:r>
              <a:rPr lang="en-US" sz="1800" dirty="0" err="1"/>
              <a:t>innov</a:t>
            </a:r>
            <a:r>
              <a:rPr lang="en-US" sz="1800" dirty="0"/>
              <a:t>. care models. Downstream we need to improve access to optimal therapeutics for OI and improve our </a:t>
            </a:r>
            <a:r>
              <a:rPr lang="en-US" sz="1800" dirty="0" err="1"/>
              <a:t>mgmt</a:t>
            </a:r>
            <a:r>
              <a:rPr lang="en-US" sz="1800" dirty="0"/>
              <a:t> of patients in the vuln. period post d/c</a:t>
            </a:r>
          </a:p>
          <a:p>
            <a:pPr marL="285750" indent="-285750">
              <a:buFontTx/>
              <a:buChar char="-"/>
            </a:pPr>
            <a:r>
              <a:rPr lang="en-US" sz="1800" dirty="0"/>
              <a:t>We are considering novel ways to deliver ART to pts with neurologic </a:t>
            </a:r>
            <a:r>
              <a:rPr lang="en-US" sz="1800" dirty="0" err="1"/>
              <a:t>Ois</a:t>
            </a:r>
            <a:r>
              <a:rPr lang="en-US" sz="1800" dirty="0"/>
              <a:t> such as injectable ART but we need more creativity in thinking about avoiding complications of HIV in the decade to come.</a:t>
            </a:r>
          </a:p>
          <a:p>
            <a:endParaRPr lang="en-US" sz="1800" dirty="0"/>
          </a:p>
          <a:p>
            <a:r>
              <a:rPr lang="en-US" sz="1800" dirty="0"/>
              <a:t>READ</a:t>
            </a:r>
          </a:p>
          <a:p>
            <a:r>
              <a:rPr lang="en-US" sz="1800" dirty="0"/>
              <a:t>Going forward</a:t>
            </a:r>
          </a:p>
          <a:p>
            <a:pPr marL="285750" indent="-285750">
              <a:buFontTx/>
              <a:buChar char="-"/>
            </a:pPr>
            <a:r>
              <a:rPr lang="en-US" sz="1800" dirty="0"/>
              <a:t>Considering use of injectable ART in patients with neurological OI given cognitive barriers to optimal adherence</a:t>
            </a:r>
          </a:p>
          <a:p>
            <a:pPr marL="285750" indent="-285750">
              <a:buFontTx/>
              <a:buChar char="-"/>
            </a:pPr>
            <a:r>
              <a:rPr lang="en-US" sz="1800" dirty="0"/>
              <a:t>There is an RCT that will assign patients lea</a:t>
            </a:r>
          </a:p>
          <a:p>
            <a:pPr marL="285750" indent="-285750">
              <a:buFontTx/>
              <a:buChar char="-"/>
            </a:pPr>
            <a:r>
              <a:rPr lang="en-US" sz="1800" dirty="0"/>
              <a:t>DTG promises to reduce risk of treatment failure </a:t>
            </a:r>
            <a:r>
              <a:rPr lang="en-US" sz="1800" dirty="0" err="1"/>
              <a:t>bc</a:t>
            </a:r>
            <a:r>
              <a:rPr lang="en-US" sz="1800" dirty="0"/>
              <a:t> more potent and better tolerated.</a:t>
            </a:r>
          </a:p>
          <a:p>
            <a:pPr marL="285750" indent="-285750">
              <a:buFontTx/>
              <a:buChar char="-"/>
            </a:pPr>
            <a:r>
              <a:rPr lang="en-US" sz="1800" dirty="0"/>
              <a:t>There is much work to be done on stigma, particularly in men to help prevent late presentation + poor care engagement</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Further research is needed to identify feasible approaches targeting individuals at highest risk of poor outcomes</a:t>
            </a:r>
          </a:p>
          <a:p>
            <a:r>
              <a:rPr lang="en-US" sz="1800" dirty="0"/>
              <a:t>after discharge and to provide adapted support to ensure appropriate linkage and continuity of support post discharge, including ART.</a:t>
            </a:r>
          </a:p>
        </p:txBody>
      </p:sp>
      <p:sp>
        <p:nvSpPr>
          <p:cNvPr id="4" name="Slide Number Placeholder 3"/>
          <p:cNvSpPr>
            <a:spLocks noGrp="1"/>
          </p:cNvSpPr>
          <p:nvPr>
            <p:ph type="sldNum" sz="quarter" idx="5"/>
          </p:nvPr>
        </p:nvSpPr>
        <p:spPr/>
        <p:txBody>
          <a:bodyPr/>
          <a:lstStyle/>
          <a:p>
            <a:fld id="{11203708-B1A1-474E-B235-1390E820D5B0}" type="slidenum">
              <a:rPr lang="en-US" smtClean="0"/>
              <a:t>16</a:t>
            </a:fld>
            <a:endParaRPr lang="en-US"/>
          </a:p>
        </p:txBody>
      </p:sp>
    </p:spTree>
    <p:extLst>
      <p:ext uri="{BB962C8B-B14F-4D97-AF65-F5344CB8AC3E}">
        <p14:creationId xmlns:p14="http://schemas.microsoft.com/office/powerpoint/2010/main" val="285960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6DABA-037C-0847-84A9-E6A1F7EEDECE}" type="slidenum">
              <a:rPr lang="en-US"/>
              <a:pPr/>
              <a:t>17</a:t>
            </a:fld>
            <a:endParaRPr lang="en-US"/>
          </a:p>
        </p:txBody>
      </p:sp>
      <p:sp>
        <p:nvSpPr>
          <p:cNvPr id="802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02819" name="Rectangle 3"/>
          <p:cNvSpPr>
            <a:spLocks noGrp="1" noChangeArrowheads="1"/>
          </p:cNvSpPr>
          <p:nvPr>
            <p:ph type="body" idx="1"/>
          </p:nvPr>
        </p:nvSpPr>
        <p:spPr/>
        <p:txBody>
          <a:bodyPr/>
          <a:lstStyle/>
          <a:p>
            <a:pPr marL="285750" indent="-285750">
              <a:buFontTx/>
              <a:buChar char="-"/>
            </a:pPr>
            <a:r>
              <a:rPr lang="en-US" sz="1800" dirty="0"/>
              <a:t>Patients hospitalized with adv HIV are at particularly high risk of death: they often have uncontrolled viremia and an OI</a:t>
            </a:r>
          </a:p>
          <a:p>
            <a:pPr marL="285750" indent="-285750">
              <a:buFontTx/>
              <a:buChar char="-"/>
            </a:pPr>
            <a:r>
              <a:rPr lang="en-US" sz="1800" dirty="0"/>
              <a:t>Post </a:t>
            </a:r>
            <a:r>
              <a:rPr lang="en-US" sz="1800" dirty="0" err="1"/>
              <a:t>hosp</a:t>
            </a:r>
            <a:r>
              <a:rPr lang="en-US" sz="1800" dirty="0"/>
              <a:t> mortality can exceed in hospital mortality.</a:t>
            </a:r>
          </a:p>
          <a:p>
            <a:r>
              <a:rPr lang="en-US" sz="1800" dirty="0"/>
              <a:t>- Back in 2007-8, The outpatient ART clinics were not set up for patients recently discharged with OIs many of whom had experienced loss of functional capacity from the hospital stay and sometimes were neurologically impaired from diseases like CM, toxoplasmosis</a:t>
            </a:r>
          </a:p>
          <a:p>
            <a:pPr marL="285750" indent="-285750">
              <a:buFontTx/>
              <a:buChar char="-"/>
            </a:pPr>
            <a:r>
              <a:rPr lang="en-US" sz="1800" dirty="0"/>
              <a:t>The clinics also had a rigorous pre-ART training requirement consisting of 3 visits for education and ART readiness assessment</a:t>
            </a:r>
          </a:p>
          <a:p>
            <a:pPr marL="285750" indent="-285750">
              <a:buFontTx/>
              <a:buChar char="-"/>
            </a:pPr>
            <a:r>
              <a:rPr lang="en-US" sz="1800" dirty="0"/>
              <a:t> On the ground we hypothesized that these requirements functionally acted as a barrier for recently hospitalized patients and with some operational research we found that over the 6 m following d/c only 40% of the patients we sent home from the wards with advanced HIV who intended to start ART actually did.</a:t>
            </a:r>
          </a:p>
          <a:p>
            <a:r>
              <a:rPr lang="en-US" sz="1800" dirty="0"/>
              <a:t>- Another 38% died or were lost to follow-up. </a:t>
            </a:r>
          </a:p>
          <a:p>
            <a:r>
              <a:rPr lang="en-US" sz="1800" dirty="0"/>
              <a:t>- So we thought let’s offer ART to patients with OIs before leaving the hospital at a step-down center and determine if we can change this trajectory</a:t>
            </a:r>
          </a:p>
          <a:p>
            <a:endParaRPr lang="en-US" sz="1800" dirty="0"/>
          </a:p>
          <a:p>
            <a:endParaRPr lang="en-US" sz="1800" dirty="0"/>
          </a:p>
          <a:p>
            <a:endParaRPr lang="en-US" sz="1800" dirty="0"/>
          </a:p>
          <a:p>
            <a:endParaRPr lang="en-US" sz="1800" dirty="0"/>
          </a:p>
          <a:p>
            <a:endParaRPr lang="en-US" sz="1800" dirty="0"/>
          </a:p>
          <a:p>
            <a:r>
              <a:rPr lang="en-US" sz="1800" dirty="0"/>
              <a:t>We found that patients with advanced HIV after discharge entered on</a:t>
            </a:r>
          </a:p>
          <a:p>
            <a:r>
              <a:rPr lang="en-US" sz="1800" dirty="0"/>
              <a:t>Among those who did not start ART, most died but deaths did not occur early after discharge, most occurred &gt;2 m later.</a:t>
            </a:r>
          </a:p>
          <a:p>
            <a:r>
              <a:rPr lang="en-US" sz="1800" dirty="0"/>
              <a:t>Presented an opportunity to design an intervention.</a:t>
            </a:r>
          </a:p>
          <a:p>
            <a:r>
              <a:rPr lang="en-US" sz="1800" dirty="0"/>
              <a:t>Our intervention was to use a  nearby step-down center to provide early ART prior to discharge bundled with nutritional, psychological and social </a:t>
            </a:r>
            <a:r>
              <a:rPr lang="en-US" sz="1800" dirty="0" err="1"/>
              <a:t>supprt</a:t>
            </a:r>
            <a:endParaRPr lang="en-US" sz="1800" dirty="0"/>
          </a:p>
        </p:txBody>
      </p:sp>
    </p:spTree>
    <p:extLst>
      <p:ext uri="{BB962C8B-B14F-4D97-AF65-F5344CB8AC3E}">
        <p14:creationId xmlns:p14="http://schemas.microsoft.com/office/powerpoint/2010/main" val="483132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Advanced HIV has become a very persistent issue around the world</a:t>
            </a:r>
          </a:p>
          <a:p>
            <a:endParaRPr lang="en-US" sz="1800" dirty="0"/>
          </a:p>
          <a:p>
            <a:r>
              <a:rPr lang="en-US" sz="1800" dirty="0"/>
              <a:t>Despite the success of the ART rollout, SA still sees 50,000 deaths / year as complication of HIV which while better than 10 </a:t>
            </a:r>
            <a:r>
              <a:rPr lang="en-US" sz="1800" dirty="0" err="1"/>
              <a:t>yrs</a:t>
            </a:r>
            <a:r>
              <a:rPr lang="en-US" sz="1800" dirty="0"/>
              <a:t> ago is  unacceptably high</a:t>
            </a:r>
          </a:p>
          <a:p>
            <a:endParaRPr lang="en-US" sz="1800" dirty="0"/>
          </a:p>
          <a:p>
            <a:r>
              <a:rPr lang="en-US" sz="1800" dirty="0"/>
              <a:t>The term AHD is replacing the more stigmatizing terminology AIDS; a person has AHD if the CD4&lt;200 or if he or she develops a new OI like TB</a:t>
            </a:r>
          </a:p>
          <a:p>
            <a:endParaRPr lang="en-US" sz="1800" dirty="0"/>
          </a:p>
          <a:p>
            <a:r>
              <a:rPr lang="en-US" sz="1800" dirty="0"/>
              <a:t>It has known since the START study more than a decade ago that if you wait until AHD develops before starting ART (compared to starting at a CD4 count &gt; 500) that patients have a increased mortality not just from infections but from cancers, organ failure, MI. Late ART initiation remains a problem in the US as well.</a:t>
            </a:r>
          </a:p>
        </p:txBody>
      </p:sp>
      <p:sp>
        <p:nvSpPr>
          <p:cNvPr id="4" name="Slide Number Placeholder 3"/>
          <p:cNvSpPr>
            <a:spLocks noGrp="1"/>
          </p:cNvSpPr>
          <p:nvPr>
            <p:ph type="sldNum" sz="quarter" idx="5"/>
          </p:nvPr>
        </p:nvSpPr>
        <p:spPr/>
        <p:txBody>
          <a:bodyPr/>
          <a:lstStyle/>
          <a:p>
            <a:fld id="{11203708-B1A1-474E-B235-1390E820D5B0}" type="slidenum">
              <a:rPr lang="en-US" smtClean="0"/>
              <a:t>18</a:t>
            </a:fld>
            <a:endParaRPr lang="en-US"/>
          </a:p>
        </p:txBody>
      </p:sp>
    </p:spTree>
    <p:extLst>
      <p:ext uri="{BB962C8B-B14F-4D97-AF65-F5344CB8AC3E}">
        <p14:creationId xmlns:p14="http://schemas.microsoft.com/office/powerpoint/2010/main" val="1244058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Clinic-based and hospital-based  studies have typically been used to estimate the burden of advanced HIV in a particular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But this was a survey done at the household level designed to capture patients not in the healthcare system in a rural area of 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It found that in Eshowe, SA, which a Zulu community not far from Durban, that the prevalence of HIV was about 25% and prev. of AHD was about 10% of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Men were more likely to have adv disease by factor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More than half of those with adv HIV were not on effective ART because not diagnosed, not in care or failing 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Those with AHD fell in 3 categories: 1/3 not even diagnosed and therefore not on ART, 1/4 were diagnosed but not on ART and 40% with adv HIV were on ART although ¼ in that group were failing 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Stigma is an important reason men present late to care. It is still a powerful force that inhibits particularly men from getting test and engaging in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Now this survey was done in 2013 but I believe there remains a large burden of unidentified AHD in the community.</a:t>
            </a:r>
          </a:p>
        </p:txBody>
      </p:sp>
      <p:sp>
        <p:nvSpPr>
          <p:cNvPr id="4" name="Slide Number Placeholder 3"/>
          <p:cNvSpPr>
            <a:spLocks noGrp="1"/>
          </p:cNvSpPr>
          <p:nvPr>
            <p:ph type="sldNum" sz="quarter" idx="5"/>
          </p:nvPr>
        </p:nvSpPr>
        <p:spPr/>
        <p:txBody>
          <a:bodyPr/>
          <a:lstStyle/>
          <a:p>
            <a:fld id="{11203708-B1A1-474E-B235-1390E820D5B0}" type="slidenum">
              <a:rPr lang="en-US" smtClean="0"/>
              <a:t>19</a:t>
            </a:fld>
            <a:endParaRPr lang="en-US"/>
          </a:p>
        </p:txBody>
      </p:sp>
    </p:spTree>
    <p:extLst>
      <p:ext uri="{BB962C8B-B14F-4D97-AF65-F5344CB8AC3E}">
        <p14:creationId xmlns:p14="http://schemas.microsoft.com/office/powerpoint/2010/main" val="141502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sz="2000" dirty="0"/>
          </a:p>
          <a:p>
            <a:pPr marL="285750" indent="-285750">
              <a:buFontTx/>
              <a:buChar char="-"/>
            </a:pPr>
            <a:r>
              <a:rPr lang="en-US" sz="2000" dirty="0"/>
              <a:t>I became interested in advanced HIV as a resident and then as a fellow in SA.</a:t>
            </a:r>
          </a:p>
          <a:p>
            <a:pPr marL="285750" indent="-285750">
              <a:buFontTx/>
              <a:buChar char="-"/>
            </a:pPr>
            <a:r>
              <a:rPr lang="en-US" sz="2000" dirty="0"/>
              <a:t>In Durban, under masters like HS, </a:t>
            </a:r>
            <a:r>
              <a:rPr lang="en-US" sz="2000" dirty="0" err="1"/>
              <a:t>Yunus</a:t>
            </a:r>
            <a:r>
              <a:rPr lang="en-US" sz="2000" dirty="0"/>
              <a:t> </a:t>
            </a:r>
            <a:r>
              <a:rPr lang="en-US" sz="2000" dirty="0" err="1"/>
              <a:t>Moosa</a:t>
            </a:r>
            <a:r>
              <a:rPr lang="en-US" sz="2000" dirty="0"/>
              <a:t> and through the HOPE Conf with Raj Gandhi, my interest grew (especially around making systems work better for this patient group)</a:t>
            </a:r>
          </a:p>
          <a:p>
            <a:pPr marL="285750" indent="-285750">
              <a:buFontTx/>
              <a:buChar char="-"/>
            </a:pPr>
            <a:r>
              <a:rPr lang="en-US" sz="2000" dirty="0"/>
              <a:t>Nowadays most of the important research on OIs and advanced HIV comes from RLS, particularly southern Africa </a:t>
            </a:r>
          </a:p>
          <a:p>
            <a:pPr marL="285750" indent="-285750">
              <a:buFontTx/>
              <a:buChar char="-"/>
            </a:pPr>
            <a:endParaRPr lang="en-US" sz="2000" dirty="0"/>
          </a:p>
          <a:p>
            <a:pPr marL="285750" indent="-285750">
              <a:buFontTx/>
              <a:buChar char="-"/>
            </a:pPr>
            <a:endParaRPr lang="en-US" sz="2000" dirty="0"/>
          </a:p>
          <a:p>
            <a:pPr marL="285750" indent="-285750">
              <a:buFontTx/>
              <a:buChar char="-"/>
            </a:pPr>
            <a:endParaRPr lang="en-US" sz="2000" dirty="0"/>
          </a:p>
          <a:p>
            <a:pPr marL="285750" indent="-285750">
              <a:buFontTx/>
              <a:buChar char="-"/>
            </a:pPr>
            <a:endParaRPr lang="en-US" sz="2000" dirty="0"/>
          </a:p>
          <a:p>
            <a:pPr marL="285750" indent="-285750">
              <a:buFontTx/>
              <a:buChar char="-"/>
            </a:pPr>
            <a:endParaRPr lang="en-US" sz="2000" dirty="0"/>
          </a:p>
          <a:p>
            <a:pPr marL="285750" indent="-285750">
              <a:buFontTx/>
              <a:buChar char="-"/>
            </a:pPr>
            <a:endParaRPr lang="en-US" sz="2000" dirty="0"/>
          </a:p>
          <a:p>
            <a:pPr marL="285750" indent="-285750">
              <a:buFontTx/>
              <a:buChar char="-"/>
            </a:pPr>
            <a:r>
              <a:rPr lang="en-US" sz="2000" dirty="0"/>
              <a:t>In my view, even though OIs and adv HIV are less  common than 10 years ago, continuing to improve our approach to these entities remains really </a:t>
            </a:r>
            <a:r>
              <a:rPr lang="en-US" sz="2000" dirty="0" err="1"/>
              <a:t>impt</a:t>
            </a:r>
            <a:r>
              <a:rPr lang="en-US" sz="2000" dirty="0"/>
              <a:t> to reducing HIV-related deaths</a:t>
            </a:r>
          </a:p>
          <a:p>
            <a:pPr marL="285750" indent="-285750">
              <a:buFontTx/>
              <a:buChar char="-"/>
            </a:pPr>
            <a:r>
              <a:rPr lang="en-US" sz="2000" dirty="0"/>
              <a:t>It’s notable there continue to be a significant number of deaths associated with advanced HIV globally but there is less new research than in the past.</a:t>
            </a:r>
          </a:p>
          <a:p>
            <a:pPr marL="285750" indent="-285750">
              <a:buFontTx/>
              <a:buChar char="-"/>
            </a:pPr>
            <a:r>
              <a:rPr lang="en-US" sz="2000" dirty="0"/>
              <a:t>Geographically most of new OI research that is occurring comes from RLS, particularly from Southern Africa.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2000" dirty="0"/>
              <a:t>Reflects increasing research capacity there but also an significant patient </a:t>
            </a:r>
            <a:r>
              <a:rPr lang="en-US" sz="2000" dirty="0" err="1"/>
              <a:t>pop’l</a:t>
            </a:r>
            <a:r>
              <a:rPr lang="en-US" sz="2000" dirty="0"/>
              <a:t>  adv HIV</a:t>
            </a:r>
          </a:p>
          <a:p>
            <a:pPr marL="285750" indent="-285750">
              <a:buFontTx/>
              <a:buChar char="-"/>
            </a:pPr>
            <a:endParaRPr lang="en-US" sz="2000" dirty="0"/>
          </a:p>
          <a:p>
            <a:pPr marL="285750" indent="-285750">
              <a:buFontTx/>
              <a:buChar char="-"/>
            </a:pPr>
            <a:r>
              <a:rPr lang="en-US" sz="2000" dirty="0"/>
              <a:t>The exception is CM, tuberculosis where there have been some important breakthroughs</a:t>
            </a:r>
          </a:p>
          <a:p>
            <a:pPr marL="285750" indent="-285750">
              <a:buFontTx/>
              <a:buChar char="-"/>
            </a:pPr>
            <a:r>
              <a:rPr lang="en-US" sz="2000" dirty="0"/>
              <a:t>I’ll stay away from TB in anticipation of Rocio Hurtado’s talk in a couple of weeks.</a:t>
            </a:r>
          </a:p>
          <a:p>
            <a:endParaRPr lang="en-US" dirty="0"/>
          </a:p>
        </p:txBody>
      </p:sp>
      <p:sp>
        <p:nvSpPr>
          <p:cNvPr id="4" name="Slide Number Placeholder 3"/>
          <p:cNvSpPr>
            <a:spLocks noGrp="1"/>
          </p:cNvSpPr>
          <p:nvPr>
            <p:ph type="sldNum" sz="quarter" idx="5"/>
          </p:nvPr>
        </p:nvSpPr>
        <p:spPr/>
        <p:txBody>
          <a:bodyPr/>
          <a:lstStyle/>
          <a:p>
            <a:fld id="{11203708-B1A1-474E-B235-1390E820D5B0}" type="slidenum">
              <a:rPr lang="en-US" smtClean="0"/>
              <a:t>2</a:t>
            </a:fld>
            <a:endParaRPr lang="en-US"/>
          </a:p>
        </p:txBody>
      </p:sp>
    </p:spTree>
    <p:extLst>
      <p:ext uri="{BB962C8B-B14F-4D97-AF65-F5344CB8AC3E}">
        <p14:creationId xmlns:p14="http://schemas.microsoft.com/office/powerpoint/2010/main" val="113022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212121"/>
                </a:solidFill>
                <a:effectLst/>
                <a:latin typeface="system-ui"/>
              </a:rPr>
              <a:t>VF in Africa remains an event recognized late in HIV infection, a problem compounded by ongoing delays between VF and second-line switch.</a:t>
            </a:r>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20</a:t>
            </a:fld>
            <a:endParaRPr lang="en-US"/>
          </a:p>
        </p:txBody>
      </p:sp>
    </p:spTree>
    <p:extLst>
      <p:ext uri="{BB962C8B-B14F-4D97-AF65-F5344CB8AC3E}">
        <p14:creationId xmlns:p14="http://schemas.microsoft.com/office/powerpoint/2010/main" val="1856030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800" dirty="0"/>
              <a:t>Advanced HIV also develops in patients receiving ART in active clinic follow-up.  How?</a:t>
            </a:r>
          </a:p>
          <a:p>
            <a:pPr>
              <a:spcBef>
                <a:spcPts val="0"/>
              </a:spcBef>
            </a:pPr>
            <a:endParaRPr lang="en-US" sz="1800" dirty="0"/>
          </a:p>
          <a:p>
            <a:pPr>
              <a:spcBef>
                <a:spcPts val="0"/>
              </a:spcBef>
            </a:pPr>
            <a:r>
              <a:rPr lang="en-US" sz="1800" dirty="0"/>
              <a:t>In monitoring patients receiving ART, clinics are supposed to follow an algorithm.</a:t>
            </a:r>
          </a:p>
          <a:p>
            <a:pPr>
              <a:spcBef>
                <a:spcPts val="0"/>
              </a:spcBef>
            </a:pPr>
            <a:endParaRPr lang="en-US" sz="1800" dirty="0"/>
          </a:p>
          <a:p>
            <a:pPr>
              <a:spcBef>
                <a:spcPts val="0"/>
              </a:spcBef>
            </a:pPr>
            <a:r>
              <a:rPr lang="en-US" sz="1800" dirty="0"/>
              <a:t>A patient on ART should receive a yearly viral load. If VL &gt;1000, the patient receives adherence support and VL is rechecked at 3 months. If VL remains &gt; 1000 , the patient should be </a:t>
            </a:r>
            <a:r>
              <a:rPr lang="en-US" sz="1800" dirty="0" err="1"/>
              <a:t>immed</a:t>
            </a:r>
            <a:r>
              <a:rPr lang="en-US" sz="1800" dirty="0"/>
              <a:t>. Switch to 2</a:t>
            </a:r>
            <a:r>
              <a:rPr lang="en-US" sz="1800" baseline="30000" dirty="0"/>
              <a:t>nd</a:t>
            </a:r>
            <a:r>
              <a:rPr lang="en-US" sz="1800" dirty="0"/>
              <a:t> line ART. If this doesn’t happen patients experience persistent treatment failure and are at risk for immunologic deterioration.</a:t>
            </a:r>
          </a:p>
          <a:p>
            <a:pPr>
              <a:spcBef>
                <a:spcPts val="0"/>
              </a:spcBef>
            </a:pPr>
            <a:r>
              <a:rPr lang="en-US" sz="1800" dirty="0"/>
              <a:t>We found in a recent study with collaborators from Univ of Cape Town that there are major gaps in this cascade. </a:t>
            </a:r>
          </a:p>
          <a:p>
            <a:pPr>
              <a:spcBef>
                <a:spcPts val="0"/>
              </a:spcBef>
            </a:pPr>
            <a:endParaRPr lang="en-US" sz="1800" dirty="0"/>
          </a:p>
          <a:p>
            <a:pPr>
              <a:spcBef>
                <a:spcPts val="0"/>
              </a:spcBef>
            </a:pPr>
            <a:r>
              <a:rPr lang="en-US" sz="1800" dirty="0"/>
              <a:t>Time from 1</a:t>
            </a:r>
            <a:r>
              <a:rPr lang="en-US" sz="1800" baseline="30000" dirty="0"/>
              <a:t>st</a:t>
            </a:r>
            <a:r>
              <a:rPr lang="en-US" sz="1800" dirty="0"/>
              <a:t> </a:t>
            </a:r>
            <a:r>
              <a:rPr lang="en-US" sz="1800" dirty="0" err="1"/>
              <a:t>elev</a:t>
            </a:r>
            <a:r>
              <a:rPr lang="en-US" sz="1800" dirty="0"/>
              <a:t> VL to confirmed was 6 m not 3</a:t>
            </a:r>
          </a:p>
          <a:p>
            <a:pPr>
              <a:spcBef>
                <a:spcPts val="0"/>
              </a:spcBef>
            </a:pPr>
            <a:endParaRPr lang="en-US" sz="1800" dirty="0"/>
          </a:p>
          <a:p>
            <a:pPr>
              <a:spcBef>
                <a:spcPts val="0"/>
              </a:spcBef>
            </a:pPr>
            <a:r>
              <a:rPr lang="en-US" sz="1800" dirty="0"/>
              <a:t>Time from confirmed failure to switch to second line ART was 13 m not </a:t>
            </a:r>
            <a:r>
              <a:rPr lang="en-US" sz="1800" dirty="0" err="1"/>
              <a:t>immed</a:t>
            </a:r>
            <a:r>
              <a:rPr lang="en-US" sz="1800" dirty="0"/>
              <a:t>.</a:t>
            </a:r>
          </a:p>
          <a:p>
            <a:pPr>
              <a:spcBef>
                <a:spcPts val="0"/>
              </a:spcBef>
            </a:pPr>
            <a:endParaRPr lang="en-US" sz="1800" dirty="0"/>
          </a:p>
          <a:p>
            <a:pPr>
              <a:spcBef>
                <a:spcPts val="0"/>
              </a:spcBef>
            </a:pPr>
            <a:r>
              <a:rPr lang="en-US" sz="1800" dirty="0"/>
              <a:t>We found that for patients experiencing treatment failure, the amount of delay before 2</a:t>
            </a:r>
            <a:r>
              <a:rPr lang="en-US" sz="1800" baseline="30000" dirty="0"/>
              <a:t>nd</a:t>
            </a:r>
            <a:r>
              <a:rPr lang="en-US" sz="1800" dirty="0"/>
              <a:t> line ART had a survival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 contrast to those delayed 3 m or more, patients switched &lt;30 d after confirmed </a:t>
            </a:r>
            <a:r>
              <a:rPr lang="en-US" sz="1800" dirty="0" err="1"/>
              <a:t>virol</a:t>
            </a:r>
            <a:r>
              <a:rPr lang="en-US" sz="1800" dirty="0"/>
              <a:t>. failure had a 90% reduction in subsequent mortality</a:t>
            </a:r>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r>
              <a:rPr lang="en-US" sz="1800" dirty="0"/>
              <a:t>Viral load monitoring underutilized </a:t>
            </a:r>
          </a:p>
          <a:p>
            <a:pPr>
              <a:spcBef>
                <a:spcPts val="0"/>
              </a:spcBef>
            </a:pPr>
            <a:r>
              <a:rPr lang="en-US" sz="1800" dirty="0"/>
              <a:t>In public HIV clinics, viral load tests received when indicated only ~60% of time</a:t>
            </a:r>
          </a:p>
          <a:p>
            <a:pPr>
              <a:spcBef>
                <a:spcPts val="0"/>
              </a:spcBef>
            </a:pPr>
            <a:r>
              <a:rPr lang="en-US" sz="1800" dirty="0"/>
              <a:t>When elevated, key steps do not reliably occur – adherence support, repeat VL, 2nd-line switch – leading to CD4 decline</a:t>
            </a:r>
          </a:p>
          <a:p>
            <a:pPr>
              <a:spcBef>
                <a:spcPts val="0"/>
              </a:spcBef>
            </a:pPr>
            <a:r>
              <a:rPr lang="en-US" sz="1800" dirty="0"/>
              <a:t>SA Private sector has the same problem. We did a study 2 years ago which showed that missed treatment failure and delayed switch lead to avoidable mortality. Those with treatment failure switched rapidly had 80% less risk of death compared to those with ART failure whose switch was  delayed &gt;90d</a:t>
            </a:r>
          </a:p>
          <a:p>
            <a:pPr>
              <a:spcBef>
                <a:spcPts val="0"/>
              </a:spcBef>
            </a:pPr>
            <a:r>
              <a:rPr lang="en-US" sz="1800" dirty="0"/>
              <a:t>Currently an RCT in progress to see if this can be improved using a quality improvement package</a:t>
            </a:r>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r>
              <a:rPr lang="en-US" sz="1800" dirty="0"/>
              <a:t>Compared to patients with treatment failure with delayed switch &gt;90 d after virologic failure or not switched, those switched within 30 d had a 80% reduction in risk of death.</a:t>
            </a:r>
          </a:p>
          <a:p>
            <a:pPr>
              <a:spcBef>
                <a:spcPts val="0"/>
              </a:spcBef>
            </a:pPr>
            <a:endParaRPr lang="en-US" sz="1800" dirty="0"/>
          </a:p>
          <a:p>
            <a:pPr>
              <a:spcBef>
                <a:spcPts val="0"/>
              </a:spcBef>
            </a:pPr>
            <a:endParaRPr lang="en-US" sz="1800" dirty="0"/>
          </a:p>
          <a:p>
            <a:pPr>
              <a:spcBef>
                <a:spcPts val="0"/>
              </a:spcBef>
            </a:pPr>
            <a:r>
              <a:rPr lang="en-US" sz="1800" dirty="0"/>
              <a:t>There is poor viral load monitoring and inadequate management of virological failure in individuals on ART with only about ½ of patient benefiting from timely viral load testing.</a:t>
            </a:r>
          </a:p>
          <a:p>
            <a:pPr>
              <a:spcBef>
                <a:spcPts val="0"/>
              </a:spcBef>
            </a:pPr>
            <a:r>
              <a:rPr lang="en-US" sz="1800" dirty="0"/>
              <a:t>We did a study 4 years ago which showed that patients in clinic on ART rec’d VL on time only about 60% of time. Fortunately we found that most of those patients were suppressed but when pts were not suppressed the other problem was that </a:t>
            </a:r>
            <a:r>
              <a:rPr lang="en-US" sz="1800" dirty="0" err="1"/>
              <a:t>elev</a:t>
            </a:r>
            <a:r>
              <a:rPr lang="en-US" sz="1800" dirty="0"/>
              <a:t> VL did not lead to action.</a:t>
            </a:r>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r>
              <a:rPr lang="en-US" sz="1800" dirty="0"/>
              <a:t>The research of Henry Sun path had been very informative in showing that AHD is also present in patients in engaged in care who are experiencing unrecognized VF.</a:t>
            </a:r>
          </a:p>
          <a:p>
            <a:pPr>
              <a:spcBef>
                <a:spcPts val="0"/>
              </a:spcBef>
            </a:pPr>
            <a:endParaRPr lang="en-US" sz="1800" dirty="0"/>
          </a:p>
          <a:p>
            <a:pPr>
              <a:spcBef>
                <a:spcPts val="0"/>
              </a:spcBef>
            </a:pPr>
            <a:r>
              <a:rPr lang="en-US" sz="1800" dirty="0"/>
              <a:t>VL monitoring has been underutilized resulting in missed recognition of treatment failure.</a:t>
            </a:r>
          </a:p>
          <a:p>
            <a:pPr>
              <a:spcBef>
                <a:spcPts val="0"/>
              </a:spcBef>
            </a:pPr>
            <a:endParaRPr lang="en-US" sz="1800" dirty="0"/>
          </a:p>
          <a:p>
            <a:pPr>
              <a:spcBef>
                <a:spcPts val="0"/>
              </a:spcBef>
            </a:pPr>
            <a:r>
              <a:rPr lang="en-US" sz="1800" dirty="0"/>
              <a:t>Further once established switch delays have resulted in poor outcomes in all patient groups including adv. HIV. Patients not switched after failure had the worst outcomes with risk of death declining as the delay prior to switch shortened.</a:t>
            </a:r>
          </a:p>
          <a:p>
            <a:pPr>
              <a:spcBef>
                <a:spcPts val="0"/>
              </a:spcBef>
            </a:pPr>
            <a:endParaRPr lang="en-US" sz="1800" dirty="0"/>
          </a:p>
          <a:p>
            <a:pPr>
              <a:spcBef>
                <a:spcPts val="0"/>
              </a:spcBef>
            </a:pPr>
            <a:r>
              <a:rPr lang="en-US" sz="1800" dirty="0"/>
              <a:t>We showed that in the SA private sector – where the median time to 2</a:t>
            </a:r>
            <a:r>
              <a:rPr lang="en-US" sz="1800" baseline="30000" dirty="0"/>
              <a:t>nd</a:t>
            </a:r>
            <a:r>
              <a:rPr lang="en-US" sz="1800" dirty="0"/>
              <a:t> line switch after confirmed failure was more than 6 months -- that delaying switch to second line ART increased risk of death, with those switch less than 30 days after confirmed failure doing the best. *Was </a:t>
            </a:r>
          </a:p>
          <a:p>
            <a:pPr>
              <a:spcBef>
                <a:spcPts val="0"/>
              </a:spcBef>
            </a:pPr>
            <a:endParaRPr lang="en-US" sz="1800" dirty="0"/>
          </a:p>
          <a:p>
            <a:pPr marL="0" indent="0">
              <a:spcBef>
                <a:spcPts val="0"/>
              </a:spcBef>
              <a:buNone/>
            </a:pPr>
            <a:r>
              <a:rPr lang="en-US" sz="1800" dirty="0"/>
              <a:t>Patients interrupt HIV care / antiretroviral therapy</a:t>
            </a:r>
          </a:p>
          <a:p>
            <a:pPr>
              <a:spcBef>
                <a:spcPts val="0"/>
              </a:spcBef>
              <a:buFontTx/>
              <a:buChar char="-"/>
            </a:pPr>
            <a:r>
              <a:rPr lang="en-US" sz="1800" dirty="0"/>
              <a:t>Not all persons treated for HIV achieve durable viral suppression. (Global health action </a:t>
            </a:r>
            <a:r>
              <a:rPr lang="en-US" sz="1800" dirty="0" err="1"/>
              <a:t>chihana</a:t>
            </a:r>
            <a:r>
              <a:rPr lang="en-US" sz="1800" dirty="0"/>
              <a:t> et al)</a:t>
            </a:r>
          </a:p>
          <a:p>
            <a:pPr>
              <a:spcBef>
                <a:spcPts val="0"/>
              </a:spcBef>
              <a:buFontTx/>
              <a:buChar char="-"/>
            </a:pPr>
            <a:r>
              <a:rPr lang="en-US" sz="1800" dirty="0"/>
              <a:t>Treatment failure is missed in clinics where VLs are </a:t>
            </a:r>
          </a:p>
          <a:p>
            <a:pPr>
              <a:spcBef>
                <a:spcPts val="0"/>
              </a:spcBef>
            </a:pPr>
            <a:endParaRPr lang="en-US" sz="1800" dirty="0"/>
          </a:p>
          <a:p>
            <a:pPr>
              <a:spcBef>
                <a:spcPts val="0"/>
              </a:spcBef>
            </a:pPr>
            <a:r>
              <a:rPr lang="en-US" sz="1800" dirty="0"/>
              <a:t>Considerable delays before 2</a:t>
            </a:r>
            <a:r>
              <a:rPr lang="en-US" sz="1800" baseline="30000" dirty="0"/>
              <a:t>nd</a:t>
            </a:r>
            <a:r>
              <a:rPr lang="en-US" sz="1800" dirty="0"/>
              <a:t> line switch</a:t>
            </a:r>
          </a:p>
          <a:p>
            <a:pPr>
              <a:spcBef>
                <a:spcPts val="0"/>
              </a:spcBef>
            </a:pPr>
            <a:endParaRPr lang="en-US" sz="1800" dirty="0"/>
          </a:p>
          <a:p>
            <a:pPr>
              <a:spcBef>
                <a:spcPts val="0"/>
              </a:spcBef>
            </a:pPr>
            <a:r>
              <a:rPr lang="en-US" sz="1800" dirty="0"/>
              <a:t>We showed that outcomes identified with AHD at failure were considerably worse that those identified earlier</a:t>
            </a:r>
          </a:p>
          <a:p>
            <a:endParaRPr lang="en-US" dirty="0"/>
          </a:p>
        </p:txBody>
      </p:sp>
      <p:sp>
        <p:nvSpPr>
          <p:cNvPr id="4" name="Slide Number Placeholder 3"/>
          <p:cNvSpPr>
            <a:spLocks noGrp="1"/>
          </p:cNvSpPr>
          <p:nvPr>
            <p:ph type="sldNum" sz="quarter" idx="5"/>
          </p:nvPr>
        </p:nvSpPr>
        <p:spPr/>
        <p:txBody>
          <a:bodyPr/>
          <a:lstStyle/>
          <a:p>
            <a:fld id="{11203708-B1A1-474E-B235-1390E820D5B0}" type="slidenum">
              <a:rPr lang="en-US" smtClean="0"/>
              <a:t>21</a:t>
            </a:fld>
            <a:endParaRPr lang="en-US"/>
          </a:p>
        </p:txBody>
      </p:sp>
    </p:spTree>
    <p:extLst>
      <p:ext uri="{BB962C8B-B14F-4D97-AF65-F5344CB8AC3E}">
        <p14:creationId xmlns:p14="http://schemas.microsoft.com/office/powerpoint/2010/main" val="3956546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11203708-B1A1-474E-B235-1390E820D5B0}" type="slidenum">
              <a:rPr lang="en-US" smtClean="0"/>
              <a:t>22</a:t>
            </a:fld>
            <a:endParaRPr lang="en-US"/>
          </a:p>
        </p:txBody>
      </p:sp>
    </p:spTree>
    <p:extLst>
      <p:ext uri="{BB962C8B-B14F-4D97-AF65-F5344CB8AC3E}">
        <p14:creationId xmlns:p14="http://schemas.microsoft.com/office/powerpoint/2010/main" val="1660085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Read case</a:t>
            </a:r>
          </a:p>
          <a:p>
            <a:endParaRPr lang="en-US" sz="1800" dirty="0"/>
          </a:p>
          <a:p>
            <a:endParaRPr lang="en-US" sz="1800" dirty="0"/>
          </a:p>
          <a:p>
            <a:endParaRPr lang="en-US" sz="1800" dirty="0"/>
          </a:p>
          <a:p>
            <a:r>
              <a:rPr lang="en-US" sz="1800" dirty="0"/>
              <a:t>The patient was placed on 200 mg daily dose of fluconazole (for candidiasis), and he received</a:t>
            </a:r>
          </a:p>
          <a:p>
            <a:r>
              <a:rPr lang="en-US" sz="1800" dirty="0"/>
              <a:t>high-dose cotrimoxazole as treatment for suspected central nervous system toxoplasmosis. A skin biopsy was obtained. The patient deteriorated rapidly within 24 hours of admission, with the</a:t>
            </a:r>
          </a:p>
          <a:p>
            <a:r>
              <a:rPr lang="en-US" sz="1800" dirty="0"/>
              <a:t>development of hypotension and worsening mental status, and</a:t>
            </a:r>
          </a:p>
          <a:p>
            <a:r>
              <a:rPr lang="en-US" sz="1800" dirty="0"/>
              <a:t>he died. </a:t>
            </a:r>
          </a:p>
          <a:p>
            <a:endParaRPr lang="en-US" sz="1200" dirty="0"/>
          </a:p>
          <a:p>
            <a:pPr marL="0" inden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11203708-B1A1-474E-B235-1390E820D5B0}" type="slidenum">
              <a:rPr lang="en-US" smtClean="0"/>
              <a:t>23</a:t>
            </a:fld>
            <a:endParaRPr lang="en-US"/>
          </a:p>
        </p:txBody>
      </p:sp>
    </p:spTree>
    <p:extLst>
      <p:ext uri="{BB962C8B-B14F-4D97-AF65-F5344CB8AC3E}">
        <p14:creationId xmlns:p14="http://schemas.microsoft.com/office/powerpoint/2010/main" val="607608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i="1" dirty="0"/>
              <a:t>Summary young man with CD4 14, ill with fever, nodular rash, HSM and normal LP</a:t>
            </a:r>
            <a:endParaRPr lang="en-US" sz="1800" dirty="0"/>
          </a:p>
          <a:p>
            <a:pPr marL="342900" indent="-342900">
              <a:buAutoNum type="alphaLcPeriod"/>
            </a:pPr>
            <a:endParaRPr lang="en-US" sz="1800" dirty="0"/>
          </a:p>
          <a:p>
            <a:pPr marL="342900" indent="-342900">
              <a:buAutoNum type="alphaLcPeriod"/>
            </a:pPr>
            <a:r>
              <a:rPr lang="en-US" sz="1800" dirty="0"/>
              <a:t>Unlikely to be disseminated CM with negative </a:t>
            </a:r>
            <a:r>
              <a:rPr lang="en-US" sz="1800" dirty="0" err="1"/>
              <a:t>CrAg</a:t>
            </a:r>
            <a:endParaRPr lang="en-US" sz="1800" dirty="0"/>
          </a:p>
          <a:p>
            <a:pPr marL="342900" indent="-342900">
              <a:buAutoNum type="alphaLcPeriod"/>
            </a:pPr>
            <a:r>
              <a:rPr lang="en-US" sz="1800" dirty="0"/>
              <a:t>Molluscum does not cause encephalitis and fever with systemic illness</a:t>
            </a:r>
          </a:p>
          <a:p>
            <a:pPr marL="342900" indent="-342900">
              <a:buAutoNum type="alphaLcPeriod"/>
            </a:pPr>
            <a:r>
              <a:rPr lang="en-US" sz="1800" dirty="0"/>
              <a:t>Fever, nodular/ulcerative rash, splenomegaly, advanced HIV. Very likely</a:t>
            </a:r>
          </a:p>
          <a:p>
            <a:pPr marL="342900" indent="-342900">
              <a:buAutoNum type="alphaLcPeriod"/>
            </a:pPr>
            <a:r>
              <a:rPr lang="en-US" sz="1800" dirty="0"/>
              <a:t>Possible because </a:t>
            </a:r>
            <a:r>
              <a:rPr lang="en-US" sz="1800" dirty="0" err="1"/>
              <a:t>histo</a:t>
            </a:r>
            <a:r>
              <a:rPr lang="en-US" sz="1800" dirty="0"/>
              <a:t> and Emergomycosis are virtually indistinguishable clinically and histologically</a:t>
            </a:r>
          </a:p>
          <a:p>
            <a:pPr marL="342900" indent="-342900">
              <a:buAutoNum type="alphaLcPeriod"/>
            </a:pPr>
            <a:r>
              <a:rPr lang="en-US" sz="1800" dirty="0"/>
              <a:t>Aspergillosis would not appear as yeast and does not commonly cause skin lesions in adv HIV, </a:t>
            </a:r>
            <a:r>
              <a:rPr lang="en-US" sz="1800" dirty="0" err="1"/>
              <a:t>occas</a:t>
            </a:r>
            <a:r>
              <a:rPr lang="en-US" sz="1800" dirty="0"/>
              <a:t> </a:t>
            </a:r>
            <a:r>
              <a:rPr lang="en-US" sz="1800" dirty="0" err="1"/>
              <a:t>pulm</a:t>
            </a:r>
            <a:r>
              <a:rPr lang="en-US" sz="1800" dirty="0"/>
              <a:t> disease</a:t>
            </a:r>
          </a:p>
        </p:txBody>
      </p:sp>
      <p:sp>
        <p:nvSpPr>
          <p:cNvPr id="4" name="Slide Number Placeholder 3"/>
          <p:cNvSpPr>
            <a:spLocks noGrp="1"/>
          </p:cNvSpPr>
          <p:nvPr>
            <p:ph type="sldNum" sz="quarter" idx="5"/>
          </p:nvPr>
        </p:nvSpPr>
        <p:spPr/>
        <p:txBody>
          <a:bodyPr/>
          <a:lstStyle/>
          <a:p>
            <a:fld id="{11203708-B1A1-474E-B235-1390E820D5B0}" type="slidenum">
              <a:rPr lang="en-US" smtClean="0"/>
              <a:t>24</a:t>
            </a:fld>
            <a:endParaRPr lang="en-US"/>
          </a:p>
        </p:txBody>
      </p:sp>
    </p:spTree>
    <p:extLst>
      <p:ext uri="{BB962C8B-B14F-4D97-AF65-F5344CB8AC3E}">
        <p14:creationId xmlns:p14="http://schemas.microsoft.com/office/powerpoint/2010/main" val="2227962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READ</a:t>
            </a:r>
          </a:p>
          <a:p>
            <a:endParaRPr lang="en-US" sz="1800" dirty="0"/>
          </a:p>
          <a:p>
            <a:r>
              <a:rPr lang="en-US" sz="1800" dirty="0"/>
              <a:t>When start ART?</a:t>
            </a:r>
          </a:p>
          <a:p>
            <a:pPr marL="342900" indent="-342900">
              <a:buAutoNum type="arabicPeriod"/>
            </a:pPr>
            <a:r>
              <a:rPr lang="en-US" sz="1800" dirty="0"/>
              <a:t>Prior to treatment for histoplasmosis</a:t>
            </a:r>
          </a:p>
          <a:p>
            <a:pPr marL="342900" indent="-342900">
              <a:buAutoNum type="arabicPeriod"/>
            </a:pPr>
            <a:r>
              <a:rPr lang="en-US" sz="1800" dirty="0"/>
              <a:t>Simultaneous with histoplasmosis therapy</a:t>
            </a:r>
          </a:p>
          <a:p>
            <a:pPr marL="342900" indent="-342900">
              <a:buAutoNum type="arabicPeriod"/>
            </a:pPr>
            <a:r>
              <a:rPr lang="en-US" sz="1800" dirty="0"/>
              <a:t>As soon as therapy for histoplasmosis tolerated</a:t>
            </a:r>
          </a:p>
          <a:p>
            <a:pPr marL="342900" indent="-342900">
              <a:buAutoNum type="arabicPeriod"/>
            </a:pPr>
            <a:r>
              <a:rPr lang="en-US" sz="1800" dirty="0"/>
              <a:t>Wait 5-6 weeks before starting ART to avoid IRIS</a:t>
            </a:r>
          </a:p>
        </p:txBody>
      </p:sp>
      <p:sp>
        <p:nvSpPr>
          <p:cNvPr id="4" name="Slide Number Placeholder 3"/>
          <p:cNvSpPr>
            <a:spLocks noGrp="1"/>
          </p:cNvSpPr>
          <p:nvPr>
            <p:ph type="sldNum" sz="quarter" idx="5"/>
          </p:nvPr>
        </p:nvSpPr>
        <p:spPr/>
        <p:txBody>
          <a:bodyPr/>
          <a:lstStyle/>
          <a:p>
            <a:fld id="{11203708-B1A1-474E-B235-1390E820D5B0}" type="slidenum">
              <a:rPr lang="en-US" smtClean="0"/>
              <a:t>25</a:t>
            </a:fld>
            <a:endParaRPr lang="en-US"/>
          </a:p>
        </p:txBody>
      </p:sp>
    </p:spTree>
    <p:extLst>
      <p:ext uri="{BB962C8B-B14F-4D97-AF65-F5344CB8AC3E}">
        <p14:creationId xmlns:p14="http://schemas.microsoft.com/office/powerpoint/2010/main" val="8807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READ</a:t>
            </a:r>
          </a:p>
          <a:p>
            <a:endParaRPr lang="en-US" sz="1800" dirty="0"/>
          </a:p>
          <a:p>
            <a:pPr lvl="2"/>
            <a:r>
              <a:rPr lang="en-US" sz="1800" dirty="0"/>
              <a:t>Low itraconazole concentration associated w/ </a:t>
            </a:r>
            <a:r>
              <a:rPr lang="en-US" sz="1800" u="sng" dirty="0"/>
              <a:t>failure</a:t>
            </a:r>
            <a:r>
              <a:rPr lang="en-US" sz="1800" dirty="0"/>
              <a:t>, high w/ </a:t>
            </a:r>
            <a:r>
              <a:rPr lang="en-US" sz="1800" u="sng" dirty="0"/>
              <a:t>toxicity</a:t>
            </a:r>
            <a:endParaRPr lang="en-US" sz="2000" u="sng"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Reality in SA:</a:t>
            </a:r>
            <a:r>
              <a:rPr lang="en-US" sz="1200" b="0" i="0" kern="1200" dirty="0">
                <a:solidFill>
                  <a:schemeClr val="tx1"/>
                </a:solidFill>
                <a:effectLst/>
                <a:latin typeface="+mn-lt"/>
                <a:ea typeface="+mn-ea"/>
                <a:cs typeface="+mn-cs"/>
              </a:rPr>
              <a:t> </a:t>
            </a:r>
            <a:endParaRPr lang="en-US" sz="1800" b="0" i="0" kern="1200" dirty="0">
              <a:solidFill>
                <a:schemeClr val="tx1"/>
              </a:solidFill>
              <a:effectLst/>
              <a:latin typeface="+mn-lt"/>
              <a:ea typeface="+mn-ea"/>
              <a:cs typeface="+mn-cs"/>
            </a:endParaRPr>
          </a:p>
          <a:p>
            <a:r>
              <a:rPr lang="en-US" sz="1800" b="0" i="0" kern="1200" dirty="0" err="1">
                <a:solidFill>
                  <a:schemeClr val="tx1"/>
                </a:solidFill>
                <a:effectLst/>
                <a:latin typeface="+mn-lt"/>
                <a:ea typeface="+mn-ea"/>
                <a:cs typeface="+mn-cs"/>
              </a:rPr>
              <a:t>Histo</a:t>
            </a:r>
            <a:r>
              <a:rPr lang="en-US" sz="1800" b="0" i="0" kern="1200" dirty="0">
                <a:solidFill>
                  <a:schemeClr val="tx1"/>
                </a:solidFill>
                <a:effectLst/>
                <a:latin typeface="+mn-lt"/>
                <a:ea typeface="+mn-ea"/>
                <a:cs typeface="+mn-cs"/>
              </a:rPr>
              <a:t> urine Ag: The NICD exploring the possibility of offering the test. Not available now</a:t>
            </a:r>
          </a:p>
          <a:p>
            <a:r>
              <a:rPr lang="en-US" sz="1800" b="0" i="0" kern="1200" dirty="0">
                <a:solidFill>
                  <a:schemeClr val="tx1"/>
                </a:solidFill>
                <a:effectLst/>
                <a:latin typeface="+mn-lt"/>
                <a:ea typeface="+mn-ea"/>
                <a:cs typeface="+mn-cs"/>
              </a:rPr>
              <a:t>Liposomal amphotericin – available but very restricted- Require to use Deoxycholate 1</a:t>
            </a:r>
            <a:r>
              <a:rPr lang="en-US" sz="1800" b="0" i="0" kern="1200" baseline="30000" dirty="0">
                <a:solidFill>
                  <a:schemeClr val="tx1"/>
                </a:solidFill>
                <a:effectLst/>
                <a:latin typeface="+mn-lt"/>
                <a:ea typeface="+mn-ea"/>
                <a:cs typeface="+mn-cs"/>
              </a:rPr>
              <a:t>st</a:t>
            </a:r>
            <a:r>
              <a:rPr lang="en-US" sz="1800" b="0" i="0" kern="1200" dirty="0">
                <a:solidFill>
                  <a:schemeClr val="tx1"/>
                </a:solidFill>
                <a:effectLst/>
                <a:latin typeface="+mn-lt"/>
                <a:ea typeface="+mn-ea"/>
                <a:cs typeface="+mn-cs"/>
              </a:rPr>
              <a:t> and only if trouble to motivate LAMB.</a:t>
            </a:r>
          </a:p>
          <a:p>
            <a:r>
              <a:rPr lang="en-US" sz="1800" b="0" i="0" kern="1200" dirty="0">
                <a:solidFill>
                  <a:schemeClr val="tx1"/>
                </a:solidFill>
                <a:effectLst/>
                <a:latin typeface="+mn-lt"/>
                <a:ea typeface="+mn-ea"/>
                <a:cs typeface="+mn-cs"/>
              </a:rPr>
              <a:t>Itraconazole – accessible but often out of stock and a real schlep to use. Only tablet, no syrup (which is better absorbed if I remember well) available. TDM not available so it’s a risky choice.</a:t>
            </a:r>
          </a:p>
          <a:p>
            <a:endParaRPr lang="en-US" sz="1800" b="0" i="0" kern="1200" dirty="0">
              <a:solidFill>
                <a:schemeClr val="tx1"/>
              </a:solidFill>
              <a:effectLst/>
              <a:latin typeface="+mn-lt"/>
              <a:ea typeface="+mn-ea"/>
              <a:cs typeface="+mn-cs"/>
            </a:endParaRPr>
          </a:p>
          <a:p>
            <a:r>
              <a:rPr lang="en-US" sz="1800" dirty="0"/>
              <a:t>On about 5% of those with disseminated </a:t>
            </a:r>
            <a:r>
              <a:rPr lang="en-US" sz="1800" dirty="0" err="1"/>
              <a:t>histo</a:t>
            </a:r>
            <a:r>
              <a:rPr lang="en-US" sz="1800" dirty="0"/>
              <a:t> have CNS involvement.</a:t>
            </a:r>
          </a:p>
          <a:p>
            <a:r>
              <a:rPr lang="en-US" sz="1800" dirty="0"/>
              <a:t>Initial therapy in mild or moderate disease:</a:t>
            </a:r>
          </a:p>
          <a:p>
            <a:pPr lvl="1"/>
            <a:r>
              <a:rPr lang="en-US" sz="1800" dirty="0">
                <a:solidFill>
                  <a:srgbClr val="FF0000"/>
                </a:solidFill>
              </a:rPr>
              <a:t>Itraconazole </a:t>
            </a:r>
            <a:r>
              <a:rPr lang="en-US" sz="1800" dirty="0"/>
              <a:t>200 mg PO TID for 3 days and then 200 mg PO BID</a:t>
            </a:r>
          </a:p>
          <a:p>
            <a:pPr lvl="1"/>
            <a:r>
              <a:rPr lang="en-US" sz="1800" dirty="0"/>
              <a:t>Fluconazole less effective</a:t>
            </a:r>
          </a:p>
          <a:p>
            <a:endParaRPr lang="en-US" dirty="0"/>
          </a:p>
        </p:txBody>
      </p:sp>
      <p:sp>
        <p:nvSpPr>
          <p:cNvPr id="4" name="Slide Number Placeholder 3"/>
          <p:cNvSpPr>
            <a:spLocks noGrp="1"/>
          </p:cNvSpPr>
          <p:nvPr>
            <p:ph type="sldNum" sz="quarter" idx="5"/>
          </p:nvPr>
        </p:nvSpPr>
        <p:spPr/>
        <p:txBody>
          <a:bodyPr/>
          <a:lstStyle/>
          <a:p>
            <a:fld id="{11203708-B1A1-474E-B235-1390E820D5B0}" type="slidenum">
              <a:rPr lang="en-US" smtClean="0"/>
              <a:t>26</a:t>
            </a:fld>
            <a:endParaRPr lang="en-US"/>
          </a:p>
        </p:txBody>
      </p:sp>
    </p:spTree>
    <p:extLst>
      <p:ext uri="{BB962C8B-B14F-4D97-AF65-F5344CB8AC3E}">
        <p14:creationId xmlns:p14="http://schemas.microsoft.com/office/powerpoint/2010/main" val="2207054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Recently some encouraging findings were presented at </a:t>
            </a:r>
            <a:r>
              <a:rPr lang="en-US" sz="1800" dirty="0" err="1"/>
              <a:t>IDWeek</a:t>
            </a:r>
            <a:r>
              <a:rPr lang="en-US" sz="1800" dirty="0"/>
              <a:t> using a strategy of single high dose liposomal amphotericin.</a:t>
            </a:r>
          </a:p>
          <a:p>
            <a:r>
              <a:rPr lang="en-US" sz="1800" dirty="0"/>
              <a:t>High single dose L-</a:t>
            </a:r>
            <a:r>
              <a:rPr lang="en-US" sz="1800" dirty="0" err="1"/>
              <a:t>AmB</a:t>
            </a:r>
            <a:r>
              <a:rPr lang="en-US" sz="1800" dirty="0"/>
              <a:t> used with success in visceral leishmaniasis and CM but not in disseminated histoplasmosis.</a:t>
            </a:r>
          </a:p>
          <a:p>
            <a:endParaRPr lang="en-US" sz="1800" dirty="0"/>
          </a:p>
          <a:p>
            <a:r>
              <a:rPr lang="en-US" sz="1800" dirty="0"/>
              <a:t>Diss histoplasmosis also an important killer in adv HIV in South America, southern Africa with up to a 40% mort in adv HIV.</a:t>
            </a:r>
          </a:p>
          <a:p>
            <a:r>
              <a:rPr lang="en-US" sz="1800" dirty="0"/>
              <a:t>Despite guidelines recommending L-</a:t>
            </a:r>
            <a:r>
              <a:rPr lang="en-US" sz="1800" dirty="0" err="1"/>
              <a:t>AmB</a:t>
            </a:r>
            <a:r>
              <a:rPr lang="en-US" sz="1800" dirty="0"/>
              <a:t> for 2 weeks, many patients treated in that region much longer than that with considerable toxicity. </a:t>
            </a:r>
          </a:p>
          <a:p>
            <a:endParaRPr lang="en-US" sz="1800" dirty="0"/>
          </a:p>
          <a:p>
            <a:r>
              <a:rPr lang="en-US" sz="1800" dirty="0"/>
              <a:t>READ</a:t>
            </a:r>
          </a:p>
          <a:p>
            <a:endParaRPr lang="en-US" sz="1800" dirty="0"/>
          </a:p>
          <a:p>
            <a:endParaRPr lang="en-US" sz="1800" dirty="0"/>
          </a:p>
          <a:p>
            <a:endParaRPr lang="en-US" sz="1800" dirty="0"/>
          </a:p>
          <a:p>
            <a:r>
              <a:rPr lang="en-US" sz="1800" dirty="0"/>
              <a:t>This is a presentation from a recent conference so I look forward to seeing more details and longer outcomes in the full report but certainly encouraging.</a:t>
            </a:r>
          </a:p>
        </p:txBody>
      </p:sp>
      <p:sp>
        <p:nvSpPr>
          <p:cNvPr id="4" name="Slide Number Placeholder 3"/>
          <p:cNvSpPr>
            <a:spLocks noGrp="1"/>
          </p:cNvSpPr>
          <p:nvPr>
            <p:ph type="sldNum" sz="quarter" idx="5"/>
          </p:nvPr>
        </p:nvSpPr>
        <p:spPr/>
        <p:txBody>
          <a:bodyPr/>
          <a:lstStyle/>
          <a:p>
            <a:fld id="{11203708-B1A1-474E-B235-1390E820D5B0}" type="slidenum">
              <a:rPr lang="en-US" smtClean="0"/>
              <a:t>27</a:t>
            </a:fld>
            <a:endParaRPr lang="en-US"/>
          </a:p>
        </p:txBody>
      </p:sp>
    </p:spTree>
    <p:extLst>
      <p:ext uri="{BB962C8B-B14F-4D97-AF65-F5344CB8AC3E}">
        <p14:creationId xmlns:p14="http://schemas.microsoft.com/office/powerpoint/2010/main" val="2308025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READ first</a:t>
            </a:r>
          </a:p>
          <a:p>
            <a:r>
              <a:rPr lang="en-US" sz="1800" dirty="0"/>
              <a:t>Conidia on narrow pedicles in the lab.</a:t>
            </a:r>
          </a:p>
          <a:p>
            <a:r>
              <a:rPr lang="en-US" sz="1800" dirty="0"/>
              <a:t>Oval yeasts have narrow based budding</a:t>
            </a:r>
          </a:p>
          <a:p>
            <a:r>
              <a:rPr lang="en-US" sz="1800" dirty="0"/>
              <a:t>This woman did not have disseminated disease. Started on </a:t>
            </a:r>
            <a:r>
              <a:rPr lang="en-US" sz="1800" dirty="0" err="1"/>
              <a:t>flucon</a:t>
            </a:r>
            <a:r>
              <a:rPr lang="en-US" sz="1800" dirty="0"/>
              <a:t> 400/day and had no response but responded to itraconazole.</a:t>
            </a:r>
          </a:p>
        </p:txBody>
      </p:sp>
      <p:sp>
        <p:nvSpPr>
          <p:cNvPr id="4" name="Slide Number Placeholder 3"/>
          <p:cNvSpPr>
            <a:spLocks noGrp="1"/>
          </p:cNvSpPr>
          <p:nvPr>
            <p:ph type="sldNum" sz="quarter" idx="5"/>
          </p:nvPr>
        </p:nvSpPr>
        <p:spPr/>
        <p:txBody>
          <a:bodyPr/>
          <a:lstStyle/>
          <a:p>
            <a:fld id="{11203708-B1A1-474E-B235-1390E820D5B0}" type="slidenum">
              <a:rPr lang="en-US" smtClean="0"/>
              <a:t>28</a:t>
            </a:fld>
            <a:endParaRPr lang="en-US"/>
          </a:p>
        </p:txBody>
      </p:sp>
    </p:spTree>
    <p:extLst>
      <p:ext uri="{BB962C8B-B14F-4D97-AF65-F5344CB8AC3E}">
        <p14:creationId xmlns:p14="http://schemas.microsoft.com/office/powerpoint/2010/main" val="799814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many parts of the world patients eligible for TMP/SMX prophylaxis incl in the US do not receive it or do not take it.</a:t>
            </a:r>
          </a:p>
          <a:p>
            <a:endParaRPr lang="en-US" sz="1800" dirty="0"/>
          </a:p>
          <a:p>
            <a:r>
              <a:rPr lang="en-US" sz="1800" dirty="0"/>
              <a:t>These data show that the use of CPT in patients with CD4&lt;200 who would benefit is declining, particularly in those with WHO state 1 or 2 disease (</a:t>
            </a:r>
            <a:r>
              <a:rPr lang="en-US" sz="1800" dirty="0" err="1"/>
              <a:t>ie</a:t>
            </a:r>
            <a:r>
              <a:rPr lang="en-US" sz="1800" dirty="0"/>
              <a:t> patients who may not appear as ill) in both urban and rural areas of SA.</a:t>
            </a:r>
          </a:p>
          <a:p>
            <a:endParaRPr lang="en-US" sz="1800" dirty="0"/>
          </a:p>
          <a:p>
            <a:r>
              <a:rPr lang="en-US" sz="1800" dirty="0"/>
              <a:t>In the US we discontinue primary PCP prophylaxis in patients who are receiving ART and have an undetectable viral load if the CD4 count &gt;200 for 3 months or for those who are on ART and achieve CD4 100-200 with long-term suppression and SA has similar thresholds.</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 case you have not followed this field closely, we are not longer recommending prophylaxis for MAC in patients with advanced HIV if they will be initiating ART immediately  &amp; rest of the world never did utilize  MAC prophylaxis.</a:t>
            </a:r>
          </a:p>
          <a:p>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30</a:t>
            </a:fld>
            <a:endParaRPr lang="en-US"/>
          </a:p>
        </p:txBody>
      </p:sp>
    </p:spTree>
    <p:extLst>
      <p:ext uri="{BB962C8B-B14F-4D97-AF65-F5344CB8AC3E}">
        <p14:creationId xmlns:p14="http://schemas.microsoft.com/office/powerpoint/2010/main" val="57360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Where is the WHO on this topic? About 5 </a:t>
            </a:r>
            <a:r>
              <a:rPr lang="en-US" sz="2000" dirty="0" err="1"/>
              <a:t>yrs</a:t>
            </a:r>
            <a:r>
              <a:rPr lang="en-US" sz="2000" dirty="0"/>
              <a:t> ago, as part of the recognition that patients living with HIV have varied clinical needs (</a:t>
            </a:r>
            <a:r>
              <a:rPr lang="en-US" sz="2000" dirty="0" err="1"/>
              <a:t>ie</a:t>
            </a:r>
            <a:r>
              <a:rPr lang="en-US" sz="2000" dirty="0"/>
              <a:t> the rationale for care differentiation) and after the publication of the REALITY trial the WHO redefined AIDS as advanced HIV and made some endorsements including: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They did not endorse expanded prophylaxis package that was shown in the REALITY clinical trial to reduce mortality that included 12 weeks of fluconazole, 5 days of azithromycin, and a single dose of albendazole.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Proportion of patients in this category receiving evaluation with XPERT and LAM?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Proportion receiving CPT?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Proportion of those found to be serum </a:t>
            </a:r>
            <a:r>
              <a:rPr lang="en-US" sz="2000" dirty="0" err="1"/>
              <a:t>CrAg</a:t>
            </a:r>
            <a:r>
              <a:rPr lang="en-US" sz="2000" dirty="0"/>
              <a:t> (+) or LAM (+) receiving appropriate diagnostics&amp; treatment</a:t>
            </a:r>
          </a:p>
        </p:txBody>
      </p:sp>
      <p:sp>
        <p:nvSpPr>
          <p:cNvPr id="4" name="Slide Number Placeholder 3"/>
          <p:cNvSpPr>
            <a:spLocks noGrp="1"/>
          </p:cNvSpPr>
          <p:nvPr>
            <p:ph type="sldNum" sz="quarter" idx="5"/>
          </p:nvPr>
        </p:nvSpPr>
        <p:spPr/>
        <p:txBody>
          <a:bodyPr/>
          <a:lstStyle/>
          <a:p>
            <a:fld id="{11203708-B1A1-474E-B235-1390E820D5B0}" type="slidenum">
              <a:rPr lang="en-US" smtClean="0"/>
              <a:t>3</a:t>
            </a:fld>
            <a:endParaRPr lang="en-US"/>
          </a:p>
        </p:txBody>
      </p:sp>
    </p:spTree>
    <p:extLst>
      <p:ext uri="{BB962C8B-B14F-4D97-AF65-F5344CB8AC3E}">
        <p14:creationId xmlns:p14="http://schemas.microsoft.com/office/powerpoint/2010/main" val="451525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kern="1200" dirty="0">
                <a:solidFill>
                  <a:schemeClr val="tx1"/>
                </a:solidFill>
                <a:effectLst/>
                <a:latin typeface="+mn-lt"/>
                <a:ea typeface="+mn-ea"/>
                <a:cs typeface="+mn-cs"/>
              </a:rPr>
              <a:t>They propose an U/S finding that is sensitive for PJP which are lung B 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B lines are vertical hyperechoic bands arising from the pleural line + extend to bottom of the screen w/o fading linked with alveolar-interstitial syndromes. In their study 24 of 25 with PJP had </a:t>
            </a:r>
            <a:r>
              <a:rPr lang="en-US" sz="2000" b="0" i="0" kern="1200" dirty="0" err="1">
                <a:solidFill>
                  <a:schemeClr val="tx1"/>
                </a:solidFill>
                <a:effectLst/>
                <a:latin typeface="+mn-lt"/>
                <a:ea typeface="+mn-ea"/>
                <a:cs typeface="+mn-cs"/>
              </a:rPr>
              <a:t>Blines</a:t>
            </a:r>
            <a:r>
              <a:rPr lang="en-US" sz="2000" b="0" i="0" kern="1200" dirty="0">
                <a:solidFill>
                  <a:schemeClr val="tx1"/>
                </a:solidFill>
                <a:effectLst/>
                <a:latin typeface="+mn-lt"/>
                <a:ea typeface="+mn-ea"/>
                <a:cs typeface="+mn-cs"/>
              </a:rPr>
              <a:t>. Also in viral PNA and CHF but in the right setting it seems like a inexpensive and nice new POC too.</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PJP is still largely diagnosed clinically both in the US and overseas but the difference is that in the US we have tools to confirm diagnosis namely </a:t>
            </a:r>
            <a:r>
              <a:rPr lang="en-US" sz="2000" b="0" i="0" kern="1200" dirty="0" err="1">
                <a:solidFill>
                  <a:schemeClr val="tx1"/>
                </a:solidFill>
                <a:effectLst/>
                <a:latin typeface="+mn-lt"/>
                <a:ea typeface="+mn-ea"/>
                <a:cs typeface="+mn-cs"/>
              </a:rPr>
              <a:t>bronch</a:t>
            </a:r>
            <a:r>
              <a:rPr lang="en-US" sz="2000" b="0" i="0" kern="1200" dirty="0">
                <a:solidFill>
                  <a:schemeClr val="tx1"/>
                </a:solidFill>
                <a:effectLst/>
                <a:latin typeface="+mn-lt"/>
                <a:ea typeface="+mn-ea"/>
                <a:cs typeface="+mn-cs"/>
              </a:rPr>
              <a:t> with BAL with sample sent for immunofluorescence assay or staining</a:t>
            </a:r>
          </a:p>
          <a:p>
            <a:endParaRPr lang="en-US" sz="2000" b="0" i="0" kern="1200" dirty="0">
              <a:solidFill>
                <a:schemeClr val="tx1"/>
              </a:solidFill>
              <a:effectLst/>
              <a:latin typeface="+mn-lt"/>
              <a:ea typeface="+mn-ea"/>
              <a:cs typeface="+mn-cs"/>
            </a:endParaRP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Advantages of PCR is that it is a sensitive tool for detecting PJP but difficult to separate infection from mere colonization.</a:t>
            </a:r>
          </a:p>
          <a:p>
            <a:r>
              <a:rPr lang="en-US" sz="2000" b="0" i="0" kern="1200" dirty="0">
                <a:solidFill>
                  <a:schemeClr val="tx1"/>
                </a:solidFill>
                <a:effectLst/>
                <a:latin typeface="+mn-lt"/>
                <a:ea typeface="+mn-ea"/>
                <a:cs typeface="+mn-cs"/>
              </a:rPr>
              <a:t>If not present, unlikely to be severe PJP</a:t>
            </a:r>
          </a:p>
          <a:p>
            <a:r>
              <a:rPr lang="en-US" sz="2000" b="0" i="0" kern="1200" dirty="0">
                <a:solidFill>
                  <a:schemeClr val="tx1"/>
                </a:solidFill>
                <a:effectLst/>
                <a:latin typeface="+mn-lt"/>
                <a:ea typeface="+mn-ea"/>
                <a:cs typeface="+mn-cs"/>
              </a:rPr>
              <a:t> </a:t>
            </a:r>
          </a:p>
          <a:p>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 1-2 B lines can be normal but 3-4 not</a:t>
            </a:r>
          </a:p>
        </p:txBody>
      </p:sp>
      <p:sp>
        <p:nvSpPr>
          <p:cNvPr id="4" name="Slide Number Placeholder 3"/>
          <p:cNvSpPr>
            <a:spLocks noGrp="1"/>
          </p:cNvSpPr>
          <p:nvPr>
            <p:ph type="sldNum" sz="quarter" idx="5"/>
          </p:nvPr>
        </p:nvSpPr>
        <p:spPr/>
        <p:txBody>
          <a:bodyPr/>
          <a:lstStyle/>
          <a:p>
            <a:fld id="{11203708-B1A1-474E-B235-1390E820D5B0}" type="slidenum">
              <a:rPr lang="en-US" smtClean="0"/>
              <a:t>31</a:t>
            </a:fld>
            <a:endParaRPr lang="en-US"/>
          </a:p>
        </p:txBody>
      </p:sp>
    </p:spTree>
    <p:extLst>
      <p:ext uri="{BB962C8B-B14F-4D97-AF65-F5344CB8AC3E}">
        <p14:creationId xmlns:p14="http://schemas.microsoft.com/office/powerpoint/2010/main" val="1139157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Reflex cryptococcal antigen screening is now performed in many countries because subclinical infection precedes symptomatic cryptococcal meningitis and majority who screen positive and do not received treatment die within 2yr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 South Africa which performs screening in those with CD4&lt;100, the prevalence varies by region but is up to 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 E Africa, it is 8%.   About 1/3 of patients with a positive serum </a:t>
            </a:r>
            <a:r>
              <a:rPr lang="en-US" sz="2000" dirty="0" err="1"/>
              <a:t>CrAg</a:t>
            </a:r>
            <a:r>
              <a:rPr lang="en-US" sz="2000" dirty="0"/>
              <a:t> and no </a:t>
            </a:r>
            <a:r>
              <a:rPr lang="en-US" sz="2000" dirty="0" err="1"/>
              <a:t>sxs</a:t>
            </a:r>
            <a:r>
              <a:rPr lang="en-US" sz="2000" dirty="0"/>
              <a:t> DO have meningitis </a:t>
            </a:r>
            <a:r>
              <a:rPr lang="en-US" sz="2000" dirty="0" err="1"/>
              <a:t>ID’ed</a:t>
            </a:r>
            <a:r>
              <a:rPr lang="en-US" sz="2000" dirty="0"/>
              <a:t>  at 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But there has been little about how patients found thru screening who still develop meningitis compare to those admitted with CM in terms of outcome, data which are </a:t>
            </a:r>
            <a:r>
              <a:rPr lang="en-US" sz="2000" dirty="0" err="1"/>
              <a:t>impt</a:t>
            </a:r>
            <a:r>
              <a:rPr lang="en-US" sz="2000" dirty="0"/>
              <a:t> in defining the ongoing impact of this screening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878023E3-5DAF-AE4F-951C-B4D6523A4D3D}" type="slidenum">
              <a:rPr lang="en-US" smtClean="0"/>
              <a:t>33</a:t>
            </a:fld>
            <a:endParaRPr lang="en-US"/>
          </a:p>
        </p:txBody>
      </p:sp>
    </p:spTree>
    <p:extLst>
      <p:ext uri="{BB962C8B-B14F-4D97-AF65-F5344CB8AC3E}">
        <p14:creationId xmlns:p14="http://schemas.microsoft.com/office/powerpoint/2010/main" val="1699116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 the past, most patients diagnosed with CM were ART naïve.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The management of ART naïve patients is informed by the landmark COAT trial which showed a mortality benefit with delaying ART for 5 wks. particularly in patients with </a:t>
            </a:r>
            <a:r>
              <a:rPr lang="en-US" sz="2000" dirty="0" err="1"/>
              <a:t>pauci</a:t>
            </a:r>
            <a:r>
              <a:rPr lang="en-US" sz="2000" dirty="0"/>
              <a:t> immune CSF response to CM.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However, a substantial proportion of patients with CM are not ART naïve and the best mgmt. of this group is </a:t>
            </a:r>
            <a:r>
              <a:rPr lang="en-US" sz="2000" dirty="0" err="1"/>
              <a:t>unk</a:t>
            </a:r>
            <a:r>
              <a:rPr lang="en-US" sz="20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Should ART be continued if recently started? Should ART be stopped and restarted in 5 </a:t>
            </a:r>
            <a:r>
              <a:rPr lang="en-US" sz="2000" dirty="0" err="1"/>
              <a:t>wks</a:t>
            </a:r>
            <a:r>
              <a:rPr lang="en-US" sz="2000" dirty="0"/>
              <a:t>? Does it depend on how long they have been on ART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lvl="1"/>
            <a:r>
              <a:rPr lang="en-US" sz="2800" dirty="0"/>
              <a:t>Prior data from Uganda showed that early mortality from CM did not differ between ART–naïve and ART–experienced: 2wk. mort: 27% in both groups</a:t>
            </a:r>
          </a:p>
          <a:p>
            <a:pPr lvl="2"/>
            <a:r>
              <a:rPr lang="en-US" sz="2400" dirty="0"/>
              <a:t>But in ART-experienced, 2 </a:t>
            </a:r>
            <a:r>
              <a:rPr lang="en-US" sz="2400" dirty="0" err="1"/>
              <a:t>wk</a:t>
            </a:r>
            <a:r>
              <a:rPr lang="en-US" sz="2400" dirty="0"/>
              <a:t> mortality differed by ART duration</a:t>
            </a:r>
            <a:r>
              <a:rPr lang="en-US" sz="2400" b="1" dirty="0"/>
              <a:t>: </a:t>
            </a:r>
            <a:r>
              <a:rPr lang="en-US" sz="2400" b="1" u="sng" dirty="0"/>
              <a:t>&lt;</a:t>
            </a:r>
            <a:r>
              <a:rPr lang="en-US" sz="2400" b="1" dirty="0"/>
              <a:t>14 days (47%), </a:t>
            </a:r>
            <a:r>
              <a:rPr lang="en-US" sz="2400" dirty="0"/>
              <a:t>15-182 days (19%), &gt;6 m. (26%)</a:t>
            </a:r>
          </a:p>
          <a:p>
            <a:pPr lvl="2"/>
            <a:r>
              <a:rPr lang="en-US" sz="2400" dirty="0"/>
              <a:t>Conclusion: Early “unmasking IRIS CM” has high mortality but study did not provide evidence on managing 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fld id="{878023E3-5DAF-AE4F-951C-B4D6523A4D3D}" type="slidenum">
              <a:rPr lang="en-US" smtClean="0"/>
              <a:t>34</a:t>
            </a:fld>
            <a:endParaRPr lang="en-US"/>
          </a:p>
        </p:txBody>
      </p:sp>
    </p:spTree>
    <p:extLst>
      <p:ext uri="{BB962C8B-B14F-4D97-AF65-F5344CB8AC3E}">
        <p14:creationId xmlns:p14="http://schemas.microsoft.com/office/powerpoint/2010/main" val="2842032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For patients with CM who very recently initiated ART and are unlikely to be virologically suppressed, consideration should be given to stopping ART and restarting 4-6 weeks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Numbers are low but perhaps immunologically, this group may have more in common with ART naïve patients and therefore should be managed like ART naïve patients and have ART deferred.</a:t>
            </a:r>
          </a:p>
        </p:txBody>
      </p:sp>
      <p:sp>
        <p:nvSpPr>
          <p:cNvPr id="4" name="Slide Number Placeholder 3"/>
          <p:cNvSpPr>
            <a:spLocks noGrp="1"/>
          </p:cNvSpPr>
          <p:nvPr>
            <p:ph type="sldNum" sz="quarter" idx="5"/>
          </p:nvPr>
        </p:nvSpPr>
        <p:spPr/>
        <p:txBody>
          <a:bodyPr/>
          <a:lstStyle/>
          <a:p>
            <a:fld id="{878023E3-5DAF-AE4F-951C-B4D6523A4D3D}" type="slidenum">
              <a:rPr lang="en-US" smtClean="0"/>
              <a:t>35</a:t>
            </a:fld>
            <a:endParaRPr lang="en-US"/>
          </a:p>
        </p:txBody>
      </p:sp>
    </p:spTree>
    <p:extLst>
      <p:ext uri="{BB962C8B-B14F-4D97-AF65-F5344CB8AC3E}">
        <p14:creationId xmlns:p14="http://schemas.microsoft.com/office/powerpoint/2010/main" val="496635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800" dirty="0"/>
              <a:t>What about initial treatment for those found to have progressed to CM</a:t>
            </a:r>
          </a:p>
          <a:p>
            <a:pPr>
              <a:spcBef>
                <a:spcPts val="0"/>
              </a:spcBef>
            </a:pPr>
            <a:endParaRPr lang="en-US" sz="1800" dirty="0"/>
          </a:p>
          <a:p>
            <a:pPr>
              <a:spcBef>
                <a:spcPts val="0"/>
              </a:spcBef>
            </a:pPr>
            <a:r>
              <a:rPr lang="en-US" sz="1800" dirty="0"/>
              <a:t>Given the toxicities of SOC treatment of this disease, namely renal toxicity and anemia from standard formulation </a:t>
            </a:r>
            <a:r>
              <a:rPr lang="en-US" sz="1800" dirty="0" err="1"/>
              <a:t>AmB</a:t>
            </a:r>
            <a:r>
              <a:rPr lang="en-US" sz="1800" dirty="0"/>
              <a:t> deoxycholate,  investigators decided to test liposomal </a:t>
            </a:r>
            <a:r>
              <a:rPr lang="en-US" sz="1800" dirty="0" err="1"/>
              <a:t>Amb</a:t>
            </a:r>
            <a:r>
              <a:rPr lang="en-US" sz="1800" dirty="0"/>
              <a:t> given as a single dose on just one day in 3 African countries vs the current WHO preferred regimen in which standard amphotericin B given for 7 days. The single dose was studied because L-</a:t>
            </a:r>
            <a:r>
              <a:rPr lang="en-US" sz="1800" dirty="0" err="1"/>
              <a:t>AmB</a:t>
            </a:r>
            <a:r>
              <a:rPr lang="en-US" sz="1800" dirty="0"/>
              <a:t> has a long tissue half life and L-</a:t>
            </a:r>
            <a:r>
              <a:rPr lang="en-US" sz="1800" dirty="0" err="1"/>
              <a:t>AmB</a:t>
            </a:r>
            <a:r>
              <a:rPr lang="en-US" sz="1800" dirty="0"/>
              <a:t> does penetrate brain tissue effectively. If single dose effective it could also result in use of less L-</a:t>
            </a:r>
            <a:r>
              <a:rPr lang="en-US" sz="1800" dirty="0" err="1"/>
              <a:t>AmB</a:t>
            </a:r>
            <a:r>
              <a:rPr lang="en-US" sz="1800" dirty="0"/>
              <a:t> and potentially a shorter hosp. stay.</a:t>
            </a:r>
          </a:p>
          <a:p>
            <a:pPr>
              <a:spcBef>
                <a:spcPts val="0"/>
              </a:spcBef>
            </a:pPr>
            <a:endParaRPr lang="en-US" sz="1800" dirty="0"/>
          </a:p>
          <a:p>
            <a:pPr>
              <a:spcBef>
                <a:spcPts val="0"/>
              </a:spcBef>
            </a:pPr>
            <a:r>
              <a:rPr lang="en-US" sz="1800" dirty="0"/>
              <a:t>READ</a:t>
            </a:r>
          </a:p>
          <a:p>
            <a:pPr>
              <a:spcBef>
                <a:spcPts val="0"/>
              </a:spcBef>
            </a:pPr>
            <a:r>
              <a:rPr lang="en-US" sz="1800" dirty="0"/>
              <a:t>Chose this because they want to show that experimental arm is not a lot worse in terms of </a:t>
            </a:r>
            <a:r>
              <a:rPr lang="en-US" sz="1800" dirty="0" err="1"/>
              <a:t>efffic</a:t>
            </a:r>
            <a:r>
              <a:rPr lang="en-US" sz="1800" dirty="0"/>
              <a:t> because they knew it had many potential adv in terms of safety,  length of stay and possibly cost and did not expect better </a:t>
            </a:r>
            <a:r>
              <a:rPr lang="en-US" sz="1800" dirty="0" err="1"/>
              <a:t>effic</a:t>
            </a:r>
            <a:r>
              <a:rPr lang="en-US" sz="1800" dirty="0"/>
              <a:t>.</a:t>
            </a:r>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r>
              <a:rPr lang="en-US" sz="1800" dirty="0"/>
              <a:t>Current recommended treatment in settings without access to liposomal formulation of amphotericin such as southern Africa is amphotericin B deoxycholate (the original formulation) plus flucytosine for 7 days.</a:t>
            </a:r>
          </a:p>
          <a:p>
            <a:pPr>
              <a:spcBef>
                <a:spcPts val="0"/>
              </a:spcBef>
            </a:pPr>
            <a:endParaRPr lang="en-US" sz="1800" dirty="0"/>
          </a:p>
          <a:p>
            <a:pPr>
              <a:spcBef>
                <a:spcPts val="0"/>
              </a:spcBef>
            </a:pPr>
            <a:r>
              <a:rPr lang="en-US" sz="1800" dirty="0"/>
              <a:t>However the toxicities of this older formulation of amphotericin are significant and mortality remains high currently both during hospitalization and after d/c.</a:t>
            </a:r>
          </a:p>
          <a:p>
            <a:pPr>
              <a:spcBef>
                <a:spcPts val="0"/>
              </a:spcBef>
            </a:pPr>
            <a:endParaRPr lang="en-US" sz="1800" dirty="0"/>
          </a:p>
          <a:p>
            <a:pPr>
              <a:spcBef>
                <a:spcPts val="0"/>
              </a:spcBef>
            </a:pPr>
            <a:r>
              <a:rPr lang="en-US" sz="1800" dirty="0"/>
              <a:t>In this study this SOC was compared to liposomal amphotericin given not daily but as a single high dose. Since L-</a:t>
            </a:r>
            <a:r>
              <a:rPr lang="en-US" sz="1800" dirty="0" err="1"/>
              <a:t>AmB</a:t>
            </a:r>
            <a:r>
              <a:rPr lang="en-US" sz="1800" dirty="0"/>
              <a:t> has a very long tissue half life and effectively penetrates brain tissue it was thought that this would be a better strategy.</a:t>
            </a:r>
          </a:p>
          <a:p>
            <a:pPr>
              <a:spcBef>
                <a:spcPts val="0"/>
              </a:spcBef>
            </a:pPr>
            <a:endParaRPr lang="en-US" sz="1800" dirty="0"/>
          </a:p>
          <a:p>
            <a:pPr>
              <a:spcBef>
                <a:spcPts val="0"/>
              </a:spcBef>
            </a:pPr>
            <a:r>
              <a:rPr lang="en-US" sz="1800" dirty="0"/>
              <a:t>READ</a:t>
            </a:r>
          </a:p>
          <a:p>
            <a:pPr>
              <a:spcBef>
                <a:spcPts val="0"/>
              </a:spcBef>
            </a:pPr>
            <a:endParaRPr lang="en-US" sz="1800" dirty="0"/>
          </a:p>
          <a:p>
            <a:pPr>
              <a:spcBef>
                <a:spcPts val="0"/>
              </a:spcBef>
            </a:pPr>
            <a:endParaRPr lang="en-US" sz="1800" dirty="0"/>
          </a:p>
          <a:p>
            <a:pPr>
              <a:spcBef>
                <a:spcPts val="0"/>
              </a:spcBef>
            </a:pPr>
            <a:r>
              <a:rPr lang="en-US" sz="1800" dirty="0"/>
              <a:t>Single dose liposomal amphotericin B was considered a good candidate to shorten treatment for CM because it can be given at higher doses owing to a lower incidence of adverse effects, has a long tissue half-life and effectively penetrates into brain tissue.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a:spcBef>
                <a:spcPts val="0"/>
              </a:spcBef>
            </a:pPr>
            <a:endParaRPr lang="en-US" sz="1800" dirty="0"/>
          </a:p>
          <a:p>
            <a:pPr>
              <a:spcBef>
                <a:spcPts val="0"/>
              </a:spcBef>
            </a:pPr>
            <a:r>
              <a:rPr lang="en-US" sz="1800" dirty="0"/>
              <a:t>READ</a:t>
            </a:r>
          </a:p>
          <a:p>
            <a:pPr>
              <a:spcBef>
                <a:spcPts val="0"/>
              </a:spcBef>
            </a:pPr>
            <a:r>
              <a:rPr lang="en-US" sz="1800" dirty="0"/>
              <a:t>But patients with advanced HIV experience significant morbidity from the treatment itself. </a:t>
            </a:r>
          </a:p>
          <a:p>
            <a:pPr>
              <a:spcBef>
                <a:spcPts val="0"/>
              </a:spcBef>
            </a:pPr>
            <a:endParaRPr lang="en-US" sz="1800" dirty="0"/>
          </a:p>
          <a:p>
            <a:pPr>
              <a:spcBef>
                <a:spcPts val="0"/>
              </a:spcBef>
            </a:pPr>
            <a:r>
              <a:rPr lang="en-US" sz="1800" dirty="0"/>
              <a:t>Amphotericin B,  the old formulation has </a:t>
            </a:r>
            <a:r>
              <a:rPr lang="en-US" sz="1800" dirty="0" err="1"/>
              <a:t>impt</a:t>
            </a:r>
            <a:r>
              <a:rPr lang="en-US" sz="1800" dirty="0"/>
              <a:t> AEs – nephrotoxicity, electrolyte loss, anemia – and the developed world shifted a decade ago to the liposomal formulation but cost has made access impossible for most of the world.</a:t>
            </a:r>
          </a:p>
          <a:p>
            <a:pPr>
              <a:spcBef>
                <a:spcPts val="0"/>
              </a:spcBef>
            </a:pPr>
            <a:endParaRPr lang="en-US" sz="1800" dirty="0"/>
          </a:p>
          <a:p>
            <a:pPr>
              <a:spcBef>
                <a:spcPts val="0"/>
              </a:spcBef>
            </a:pPr>
            <a:r>
              <a:rPr lang="en-US" sz="1800" dirty="0"/>
              <a:t>Current SOC in SA is  1 weeks amphotericin B deoxycholate + flucytosine, with the flucytosine made available through a DWB access program</a:t>
            </a:r>
          </a:p>
          <a:p>
            <a:pPr>
              <a:spcBef>
                <a:spcPts val="0"/>
              </a:spcBef>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This study sought to see if a single dose of L-amphotericin B because of its long half life may provide antifungal efficacy with fewer electrolyte and renal function disturbances, and anemia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If it proved successful not only would it provide a safer alternative but it would potentially shorten hospitalizations and reduce the amount of drug used</a:t>
            </a:r>
          </a:p>
        </p:txBody>
      </p:sp>
      <p:sp>
        <p:nvSpPr>
          <p:cNvPr id="4" name="Slide Number Placeholder 3"/>
          <p:cNvSpPr>
            <a:spLocks noGrp="1"/>
          </p:cNvSpPr>
          <p:nvPr>
            <p:ph type="sldNum" sz="quarter" idx="5"/>
          </p:nvPr>
        </p:nvSpPr>
        <p:spPr/>
        <p:txBody>
          <a:bodyPr/>
          <a:lstStyle/>
          <a:p>
            <a:fld id="{11203708-B1A1-474E-B235-1390E820D5B0}" type="slidenum">
              <a:rPr lang="en-US" smtClean="0"/>
              <a:t>36</a:t>
            </a:fld>
            <a:endParaRPr lang="en-US"/>
          </a:p>
        </p:txBody>
      </p:sp>
    </p:spTree>
    <p:extLst>
      <p:ext uri="{BB962C8B-B14F-4D97-AF65-F5344CB8AC3E}">
        <p14:creationId xmlns:p14="http://schemas.microsoft.com/office/powerpoint/2010/main" val="4233458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In the care for patients with CM, management of elevated ICP is consider critical in reducing symptoms and complications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Active management of elevated ICP improves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Existing guidelines do not provide recommendations on repeated LPs in patients with OP less than 25 cm (or 250 mm) and this has been left to discretion of providers and in this setting repeated therapeutic LPs not normally performed.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878023E3-5DAF-AE4F-951C-B4D6523A4D3D}" type="slidenum">
              <a:rPr lang="en-US" smtClean="0"/>
              <a:t>37</a:t>
            </a:fld>
            <a:endParaRPr lang="en-US"/>
          </a:p>
        </p:txBody>
      </p:sp>
    </p:spTree>
    <p:extLst>
      <p:ext uri="{BB962C8B-B14F-4D97-AF65-F5344CB8AC3E}">
        <p14:creationId xmlns:p14="http://schemas.microsoft.com/office/powerpoint/2010/main" val="887398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Everyone recall cerebral toxoplasmosis.</a:t>
            </a:r>
          </a:p>
          <a:p>
            <a:r>
              <a:rPr lang="en-US" sz="2000" dirty="0"/>
              <a:t>In HIV patients with prior toxoplasmosis exposure -- as evidenced by a positive IgG -- it can reactivate when CD4 falls below 100 resulting in brain abscess, often in the basal ganglia.</a:t>
            </a:r>
          </a:p>
        </p:txBody>
      </p:sp>
      <p:sp>
        <p:nvSpPr>
          <p:cNvPr id="4" name="Slide Number Placeholder 3"/>
          <p:cNvSpPr>
            <a:spLocks noGrp="1"/>
          </p:cNvSpPr>
          <p:nvPr>
            <p:ph type="sldNum" sz="quarter" idx="5"/>
          </p:nvPr>
        </p:nvSpPr>
        <p:spPr/>
        <p:txBody>
          <a:bodyPr/>
          <a:lstStyle/>
          <a:p>
            <a:fld id="{11203708-B1A1-474E-B235-1390E820D5B0}" type="slidenum">
              <a:rPr lang="en-US" smtClean="0"/>
              <a:t>38</a:t>
            </a:fld>
            <a:endParaRPr lang="en-US"/>
          </a:p>
        </p:txBody>
      </p:sp>
    </p:spTree>
    <p:extLst>
      <p:ext uri="{BB962C8B-B14F-4D97-AF65-F5344CB8AC3E}">
        <p14:creationId xmlns:p14="http://schemas.microsoft.com/office/powerpoint/2010/main" val="2779800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US and Europe – for a long time -- have had better access to safe and effective drugs for OIs even though most of the burden has been and remains elsewhere which make one sick to one's stomach: L-</a:t>
            </a:r>
            <a:r>
              <a:rPr lang="en-US" sz="1800" dirty="0" err="1"/>
              <a:t>AmB</a:t>
            </a:r>
            <a:r>
              <a:rPr lang="en-US" sz="1800" dirty="0"/>
              <a:t>, flucytosine, rifabutin.</a:t>
            </a:r>
          </a:p>
          <a:p>
            <a:endParaRPr lang="en-US" sz="1800" dirty="0"/>
          </a:p>
          <a:p>
            <a:r>
              <a:rPr lang="en-US" sz="1800" dirty="0"/>
              <a:t>In the US, we’ve traditionally used for </a:t>
            </a:r>
            <a:r>
              <a:rPr lang="en-US" sz="1800" dirty="0" err="1"/>
              <a:t>cerebr</a:t>
            </a:r>
            <a:r>
              <a:rPr lang="en-US" sz="1800" dirty="0"/>
              <a:t>. </a:t>
            </a:r>
            <a:r>
              <a:rPr lang="en-US" sz="1800" dirty="0" err="1"/>
              <a:t>toxo</a:t>
            </a:r>
            <a:r>
              <a:rPr lang="en-US" sz="1800" dirty="0"/>
              <a:t>:  </a:t>
            </a:r>
            <a:r>
              <a:rPr lang="en-US" sz="1800" dirty="0" err="1"/>
              <a:t>pyrimethamine+sulfadiazine</a:t>
            </a:r>
            <a:r>
              <a:rPr lang="en-US" sz="1800" dirty="0"/>
              <a:t> and it remains in all the guidelines incl UTD. </a:t>
            </a:r>
          </a:p>
          <a:p>
            <a:endParaRPr lang="en-US" sz="1800" dirty="0"/>
          </a:p>
          <a:p>
            <a:r>
              <a:rPr lang="en-US" sz="1800" dirty="0"/>
              <a:t>But if you remember, the price of pyrimethamine was manipulated for many years affecting access. Problems include lack of IV </a:t>
            </a:r>
            <a:r>
              <a:rPr lang="en-US" sz="1800" dirty="0" err="1"/>
              <a:t>formulat</a:t>
            </a:r>
            <a:r>
              <a:rPr lang="en-US" sz="1800" dirty="0"/>
              <a:t>.+AEs </a:t>
            </a:r>
          </a:p>
          <a:p>
            <a:r>
              <a:rPr lang="en-US" sz="1800" dirty="0"/>
              <a:t>In contrast in RLS for years, high dose TMP/SMX has been used as an alternative in cerebral toxoplasmosis.</a:t>
            </a:r>
          </a:p>
          <a:p>
            <a:r>
              <a:rPr lang="en-US" sz="1800" dirty="0"/>
              <a:t>This meta-analysis looked at 6 RCTS and 26 cohort studies and found that in terms of clinical and radiographic response TMP/SMX appears as </a:t>
            </a:r>
            <a:r>
              <a:rPr lang="en-US" sz="1800" dirty="0" err="1"/>
              <a:t>effic</a:t>
            </a:r>
            <a:r>
              <a:rPr lang="en-US" sz="1800" dirty="0"/>
              <a:t>. as pyrimethamine + sulfadiazine.  Importantly it is safer with far fewer discontinuations resulting from toxicity .</a:t>
            </a:r>
          </a:p>
          <a:p>
            <a:r>
              <a:rPr lang="en-US" sz="1800" dirty="0"/>
              <a:t>So in TE high dose Bactrim appears to be as effective and SAFER.  Plus it’s also less expensive, and much easier to take with both IV or PO options</a:t>
            </a:r>
          </a:p>
          <a:p>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39</a:t>
            </a:fld>
            <a:endParaRPr lang="en-US"/>
          </a:p>
        </p:txBody>
      </p:sp>
    </p:spTree>
    <p:extLst>
      <p:ext uri="{BB962C8B-B14F-4D97-AF65-F5344CB8AC3E}">
        <p14:creationId xmlns:p14="http://schemas.microsoft.com/office/powerpoint/2010/main" val="4068725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Everyone recall cerebral toxoplasmosis.</a:t>
            </a:r>
          </a:p>
          <a:p>
            <a:r>
              <a:rPr lang="en-US" sz="2000" dirty="0"/>
              <a:t>In HIV patients with prior toxoplasmosis exposure -- as evidenced by a positive IgG -- it can reactivate when CD4 falls below 100 resulting in brain abscess, often in the basal ganglia.</a:t>
            </a:r>
          </a:p>
        </p:txBody>
      </p:sp>
      <p:sp>
        <p:nvSpPr>
          <p:cNvPr id="4" name="Slide Number Placeholder 3"/>
          <p:cNvSpPr>
            <a:spLocks noGrp="1"/>
          </p:cNvSpPr>
          <p:nvPr>
            <p:ph type="sldNum" sz="quarter" idx="5"/>
          </p:nvPr>
        </p:nvSpPr>
        <p:spPr/>
        <p:txBody>
          <a:bodyPr/>
          <a:lstStyle/>
          <a:p>
            <a:fld id="{11203708-B1A1-474E-B235-1390E820D5B0}" type="slidenum">
              <a:rPr lang="en-US" smtClean="0"/>
              <a:t>40</a:t>
            </a:fld>
            <a:endParaRPr lang="en-US"/>
          </a:p>
        </p:txBody>
      </p:sp>
    </p:spTree>
    <p:extLst>
      <p:ext uri="{BB962C8B-B14F-4D97-AF65-F5344CB8AC3E}">
        <p14:creationId xmlns:p14="http://schemas.microsoft.com/office/powerpoint/2010/main" val="1356677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My approach to timing of ART in advanced HIV is straightforward:</a:t>
            </a:r>
          </a:p>
          <a:p>
            <a:r>
              <a:rPr lang="en-US" sz="1800" dirty="0"/>
              <a:t>If there is no current OI or OI has suboptimal or no treatment options like chronic diarrhea, very rapid start is reasonable and encouraged, incl in hospital if feasible</a:t>
            </a:r>
          </a:p>
          <a:p>
            <a:endParaRPr lang="en-US" sz="1800" dirty="0"/>
          </a:p>
          <a:p>
            <a:r>
              <a:rPr lang="en-US" sz="1800" dirty="0"/>
              <a:t>For patients with most </a:t>
            </a:r>
            <a:r>
              <a:rPr lang="en-US" sz="1800" dirty="0" err="1"/>
              <a:t>Ois</a:t>
            </a:r>
            <a:r>
              <a:rPr lang="en-US" sz="1800" dirty="0"/>
              <a:t> such as TB or PJP, I would recommend it be started as soon as a patient is stable on treatment for their OI, certainly within 2 weeks</a:t>
            </a:r>
          </a:p>
          <a:p>
            <a:endParaRPr lang="en-US" sz="1800" dirty="0"/>
          </a:p>
          <a:p>
            <a:r>
              <a:rPr lang="en-US" sz="1800" dirty="0"/>
              <a:t>For patients with cryptococcal meningitis </a:t>
            </a:r>
            <a:r>
              <a:rPr lang="en-US" sz="1800" dirty="0" err="1"/>
              <a:t>esp</a:t>
            </a:r>
            <a:r>
              <a:rPr lang="en-US" sz="1800" dirty="0"/>
              <a:t> those with evidence of poor inflammatory response in CSF of &lt;5 or in TB-M, ART should be delayed for 5-6 wks.</a:t>
            </a:r>
          </a:p>
          <a:p>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41</a:t>
            </a:fld>
            <a:endParaRPr lang="en-US"/>
          </a:p>
        </p:txBody>
      </p:sp>
    </p:spTree>
    <p:extLst>
      <p:ext uri="{BB962C8B-B14F-4D97-AF65-F5344CB8AC3E}">
        <p14:creationId xmlns:p14="http://schemas.microsoft.com/office/powerpoint/2010/main" val="350711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 help managed patients with adv HIV on a practical level, the HIV Clin. Society gave us a gift in 2022: clinical guidelines providing a real cerebral but common sense approach to typical scenarios in pts with adv HIV</a:t>
            </a:r>
          </a:p>
          <a:p>
            <a:endParaRPr lang="en-US" sz="2000" dirty="0"/>
          </a:p>
          <a:p>
            <a:r>
              <a:rPr lang="en-US" sz="2000" dirty="0"/>
              <a:t>Some of the  advice is specific to SA but most of it can be generalized</a:t>
            </a:r>
          </a:p>
          <a:p>
            <a:endParaRPr lang="en-US" sz="2000" dirty="0"/>
          </a:p>
          <a:p>
            <a:r>
              <a:rPr lang="en-US" sz="2000" dirty="0"/>
              <a:t>They don’t avoid any of the really scary scenarios – such as patient deteriorating despite treatment for OI -- and to guide you they include excellent flowcharts. If you haven’t downloaded it, do it. </a:t>
            </a:r>
          </a:p>
        </p:txBody>
      </p:sp>
      <p:sp>
        <p:nvSpPr>
          <p:cNvPr id="4" name="Slide Number Placeholder 3"/>
          <p:cNvSpPr>
            <a:spLocks noGrp="1"/>
          </p:cNvSpPr>
          <p:nvPr>
            <p:ph type="sldNum" sz="quarter" idx="5"/>
          </p:nvPr>
        </p:nvSpPr>
        <p:spPr/>
        <p:txBody>
          <a:bodyPr/>
          <a:lstStyle/>
          <a:p>
            <a:fld id="{11203708-B1A1-474E-B235-1390E820D5B0}" type="slidenum">
              <a:rPr lang="en-US" smtClean="0"/>
              <a:t>4</a:t>
            </a:fld>
            <a:endParaRPr lang="en-US"/>
          </a:p>
        </p:txBody>
      </p:sp>
    </p:spTree>
    <p:extLst>
      <p:ext uri="{BB962C8B-B14F-4D97-AF65-F5344CB8AC3E}">
        <p14:creationId xmlns:p14="http://schemas.microsoft.com/office/powerpoint/2010/main" val="1675617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contrast to the prior era when most patients with HIV admitted were undiagnosed or recently diagnosed, most patients admitted with HIV-related complications today are not ART naïve.</a:t>
            </a:r>
          </a:p>
          <a:p>
            <a:endParaRPr lang="en-US" sz="1800" dirty="0"/>
          </a:p>
          <a:p>
            <a:r>
              <a:rPr lang="en-US" sz="1800" dirty="0"/>
              <a:t>Patients admitted with OI while on ART are usually assumed to be experiencing treatment failure, yet there is no mechanism in most settings to rapidly determine this or to empirically make a rapid switch to second-line ART</a:t>
            </a:r>
          </a:p>
          <a:p>
            <a:endParaRPr lang="en-US" sz="1800" dirty="0"/>
          </a:p>
          <a:p>
            <a:r>
              <a:rPr lang="en-US" sz="1800" dirty="0"/>
              <a:t>In this study from Malawi, investigators sough to understand if these assumptions about treatment failure in admitted HIV (+) were correct.</a:t>
            </a:r>
          </a:p>
          <a:p>
            <a:endParaRPr lang="en-US" sz="1800" dirty="0"/>
          </a:p>
          <a:p>
            <a:endParaRPr lang="en-US" sz="1800" dirty="0"/>
          </a:p>
          <a:p>
            <a:r>
              <a:rPr lang="en-US" sz="1800" dirty="0"/>
              <a:t>reality was more </a:t>
            </a:r>
            <a:r>
              <a:rPr lang="en-US" sz="1800" dirty="0" err="1"/>
              <a:t>complext</a:t>
            </a:r>
            <a:r>
              <a:rPr lang="en-US" sz="1800" dirty="0"/>
              <a:t>. Most patients who were admitted were already on ART. 1/3 were failing at the time of admission and in that group drug resistance was common.</a:t>
            </a:r>
          </a:p>
          <a:p>
            <a:endParaRPr lang="en-US" sz="1800" dirty="0"/>
          </a:p>
          <a:p>
            <a:r>
              <a:rPr lang="en-US" sz="1800" dirty="0"/>
              <a:t>Subsequent mortality was 20% at 6 months, not much better than what we saw.</a:t>
            </a:r>
          </a:p>
          <a:p>
            <a:endParaRPr lang="en-US" sz="1800" dirty="0"/>
          </a:p>
          <a:p>
            <a:r>
              <a:rPr lang="en-US" sz="1800" dirty="0"/>
              <a:t> I think at least some of this was related to persistent treatment failure as – outside of research --  there is no current mechanism to rapidly establish if a patient is failing treatment with a viral load and to switch to 2nd line ART immediately. Adherence support and repeat testing still in guidelines</a:t>
            </a:r>
          </a:p>
          <a:p>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42</a:t>
            </a:fld>
            <a:endParaRPr lang="en-US"/>
          </a:p>
        </p:txBody>
      </p:sp>
    </p:spTree>
    <p:extLst>
      <p:ext uri="{BB962C8B-B14F-4D97-AF65-F5344CB8AC3E}">
        <p14:creationId xmlns:p14="http://schemas.microsoft.com/office/powerpoint/2010/main" val="406261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Early in the epidemic, inpatients largely were ARV naïve</a:t>
            </a:r>
          </a:p>
          <a:p>
            <a:r>
              <a:rPr lang="en-US" sz="1800" dirty="0"/>
              <a:t>But now most patients admitted to hospital in African settings with a complication of HIV are ART experienced.</a:t>
            </a:r>
          </a:p>
          <a:p>
            <a:r>
              <a:rPr lang="en-US" sz="1800" dirty="0"/>
              <a:t>In a study of inpatients in Kenya and the DRC, most patients who were admitted while on ART were failing and most of them had HIV DR.</a:t>
            </a:r>
          </a:p>
          <a:p>
            <a:r>
              <a:rPr lang="en-US" sz="1800" dirty="0"/>
              <a:t>Currently in most countries such patients cannot be identified or switched to second line ART rapidly and in most cases will be discharged on  the same failing regimen.</a:t>
            </a:r>
          </a:p>
          <a:p>
            <a:r>
              <a:rPr lang="en-US" sz="1800" dirty="0"/>
              <a:t>It makes sense to begin to offer VL testing for inpatients  consider 2nd line ART for this patient group if VL found to be elevated on admission.</a:t>
            </a:r>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Same will be true among patients presenting to clinic with OI; if on ART substantial group will be failing; get the viral load. If lapsed from ART, continue rapid </a:t>
            </a:r>
            <a:r>
              <a:rPr lang="en-US" sz="1800" dirty="0" err="1"/>
              <a:t>init</a:t>
            </a:r>
            <a:r>
              <a:rPr lang="en-US" sz="1800" dirty="0"/>
              <a:t> of TLD after OI treatment is tolerated.</a:t>
            </a:r>
          </a:p>
          <a:p>
            <a:endParaRPr lang="en-US" sz="1800" dirty="0"/>
          </a:p>
          <a:p>
            <a:pPr lvl="1"/>
            <a:r>
              <a:rPr lang="en-US" sz="1200" dirty="0"/>
              <a:t>86% had efavirenz resistance</a:t>
            </a:r>
          </a:p>
          <a:p>
            <a:pPr lvl="1"/>
            <a:r>
              <a:rPr lang="en-US" sz="1200" dirty="0"/>
              <a:t>&gt;70% had dual-class resistance</a:t>
            </a:r>
          </a:p>
          <a:p>
            <a:endParaRPr lang="en-US" dirty="0"/>
          </a:p>
          <a:p>
            <a:endParaRPr lang="en-US" dirty="0"/>
          </a:p>
          <a:p>
            <a:r>
              <a:rPr lang="en-US" dirty="0"/>
              <a:t>Similar study in Malawi, 30% of patients receiving ART for &gt;6 months who were admitted had VF.</a:t>
            </a:r>
          </a:p>
          <a:p>
            <a:r>
              <a:rPr lang="en-US" dirty="0"/>
              <a:t>More than 90%  of that group had efavirenz resistance</a:t>
            </a:r>
          </a:p>
        </p:txBody>
      </p:sp>
      <p:sp>
        <p:nvSpPr>
          <p:cNvPr id="4" name="Slide Number Placeholder 3"/>
          <p:cNvSpPr>
            <a:spLocks noGrp="1"/>
          </p:cNvSpPr>
          <p:nvPr>
            <p:ph type="sldNum" sz="quarter" idx="5"/>
          </p:nvPr>
        </p:nvSpPr>
        <p:spPr/>
        <p:txBody>
          <a:bodyPr/>
          <a:lstStyle/>
          <a:p>
            <a:fld id="{11203708-B1A1-474E-B235-1390E820D5B0}" type="slidenum">
              <a:rPr lang="en-US" smtClean="0"/>
              <a:t>43</a:t>
            </a:fld>
            <a:endParaRPr lang="en-US"/>
          </a:p>
        </p:txBody>
      </p:sp>
    </p:spTree>
    <p:extLst>
      <p:ext uri="{BB962C8B-B14F-4D97-AF65-F5344CB8AC3E}">
        <p14:creationId xmlns:p14="http://schemas.microsoft.com/office/powerpoint/2010/main" val="1364689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Since around 2016 South Africa and the region have embraced the Treat All strategy.</a:t>
            </a:r>
          </a:p>
          <a:p>
            <a:endParaRPr lang="en-US" sz="1800" dirty="0"/>
          </a:p>
          <a:p>
            <a:r>
              <a:rPr lang="en-US" sz="1800" dirty="0"/>
              <a:t>Treat All means offer ART to all HIV + patients irrespective of CD4 count. This increased ART coverage has already reduced the burden of advanced HIV.</a:t>
            </a:r>
          </a:p>
          <a:p>
            <a:endParaRPr lang="en-US" sz="1800" dirty="0"/>
          </a:p>
          <a:p>
            <a:r>
              <a:rPr lang="en-US" sz="1800" dirty="0"/>
              <a:t>We hope we will see a similar benefit from another big strategy change ; a shift to integrase inhibitor-based therapy.</a:t>
            </a:r>
          </a:p>
          <a:p>
            <a:endParaRPr lang="en-US" sz="1800" dirty="0"/>
          </a:p>
          <a:p>
            <a:endParaRPr lang="en-US" sz="1800" dirty="0"/>
          </a:p>
          <a:p>
            <a:endParaRPr lang="en-US" sz="1800" dirty="0"/>
          </a:p>
          <a:p>
            <a:endParaRPr lang="en-US" sz="1800" dirty="0"/>
          </a:p>
          <a:p>
            <a:endParaRPr lang="en-US" sz="1800" dirty="0"/>
          </a:p>
          <a:p>
            <a:r>
              <a:rPr lang="en-US" sz="1800" dirty="0"/>
              <a:t>integrase inhibitor based antiretroviral therapy anchored by the drug dolutegravir. DTG, as you may remember, along with </a:t>
            </a:r>
            <a:r>
              <a:rPr lang="en-US" sz="1800" dirty="0" err="1"/>
              <a:t>Bictegravir</a:t>
            </a:r>
            <a:r>
              <a:rPr lang="en-US" sz="1800" dirty="0"/>
              <a:t> are the  preferred anchor agents for ART in the US and Europe so this is an </a:t>
            </a:r>
            <a:r>
              <a:rPr lang="en-US" sz="1800" dirty="0" err="1"/>
              <a:t>impt</a:t>
            </a:r>
            <a:r>
              <a:rPr lang="en-US" sz="1800" dirty="0"/>
              <a:t> shift.</a:t>
            </a:r>
          </a:p>
          <a:p>
            <a:endParaRPr lang="en-US" sz="1800" dirty="0"/>
          </a:p>
          <a:p>
            <a:r>
              <a:rPr lang="en-US" sz="1800" dirty="0"/>
              <a:t>Before we explain how this may help address the problem of advanced HIV, I first I wanted to briefly review timing of ART in advanced HIV</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There have been some important changes in how ART is deployed in southern Africa.</a:t>
            </a:r>
          </a:p>
          <a:p>
            <a:endParaRPr lang="en-US" sz="1800" dirty="0"/>
          </a:p>
          <a:p>
            <a:r>
              <a:rPr lang="en-US" sz="1800" dirty="0"/>
              <a:t>The first has been the Treat All policy which expanded ART to all people with HIV </a:t>
            </a:r>
            <a:r>
              <a:rPr lang="en-US" sz="1800" dirty="0" err="1"/>
              <a:t>regardliess</a:t>
            </a:r>
            <a:r>
              <a:rPr lang="en-US" sz="1800" dirty="0"/>
              <a:t> of CD4 cell count.</a:t>
            </a:r>
          </a:p>
          <a:p>
            <a:endParaRPr lang="en-US" sz="1800" dirty="0"/>
          </a:p>
          <a:p>
            <a:r>
              <a:rPr lang="en-US" sz="1800" dirty="0"/>
              <a:t>The next was a major shift in the agents in first line treatment.</a:t>
            </a:r>
          </a:p>
          <a:p>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44</a:t>
            </a:fld>
            <a:endParaRPr lang="en-US"/>
          </a:p>
        </p:txBody>
      </p:sp>
    </p:spTree>
    <p:extLst>
      <p:ext uri="{BB962C8B-B14F-4D97-AF65-F5344CB8AC3E}">
        <p14:creationId xmlns:p14="http://schemas.microsoft.com/office/powerpoint/2010/main" val="1389126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READ</a:t>
            </a:r>
          </a:p>
          <a:p>
            <a:r>
              <a:rPr lang="en-US" sz="1800" dirty="0"/>
              <a:t>One thing we are considering piloting for patients with neurologic OI, the use of injectable ART after acute phase.</a:t>
            </a:r>
          </a:p>
          <a:p>
            <a:endParaRPr lang="en-US" sz="1800" dirty="0"/>
          </a:p>
          <a:p>
            <a:r>
              <a:rPr lang="en-US" sz="1800" dirty="0"/>
              <a:t>DTG like certain boosted PIs has a very high barrier to resistance requiring multiple mutations before failure.</a:t>
            </a:r>
          </a:p>
          <a:p>
            <a:endParaRPr lang="en-US" sz="1800" dirty="0"/>
          </a:p>
          <a:p>
            <a:r>
              <a:rPr lang="en-US" sz="1800" dirty="0"/>
              <a:t>As shown in the Y axis it is also highly potent and rapidly reduces viral load.</a:t>
            </a:r>
          </a:p>
          <a:p>
            <a:endParaRPr lang="en-US" sz="1800" dirty="0"/>
          </a:p>
          <a:p>
            <a:r>
              <a:rPr lang="en-US" sz="1800" dirty="0"/>
              <a:t>Compared to other backbone antiretrovirals that are both highly potent and have high genetic barrier, it is better tolerated.</a:t>
            </a:r>
          </a:p>
          <a:p>
            <a:r>
              <a:rPr lang="en-US" sz="1800" dirty="0"/>
              <a:t>READ</a:t>
            </a:r>
          </a:p>
          <a:p>
            <a:endParaRPr lang="en-US" sz="1800" dirty="0"/>
          </a:p>
          <a:p>
            <a:endParaRPr lang="en-US" sz="1800" dirty="0"/>
          </a:p>
          <a:p>
            <a:r>
              <a:rPr lang="en-US" sz="1800" dirty="0"/>
              <a:t>The impact may be </a:t>
            </a:r>
            <a:r>
              <a:rPr lang="en-US" sz="1800" dirty="0" err="1"/>
              <a:t>signficant</a:t>
            </a:r>
            <a:r>
              <a:rPr lang="en-US" sz="1800" dirty="0"/>
              <a:t> in reducing </a:t>
            </a:r>
            <a:r>
              <a:rPr lang="en-US" sz="1800" dirty="0" err="1"/>
              <a:t>prev</a:t>
            </a:r>
            <a:r>
              <a:rPr lang="en-US" sz="1800" dirty="0"/>
              <a:t> of advanced HIV disease now that 75-80% receive DTG-based ART</a:t>
            </a:r>
          </a:p>
          <a:p>
            <a:pPr marL="342900" indent="-342900">
              <a:buAutoNum type="arabicPeriod"/>
            </a:pPr>
            <a:r>
              <a:rPr lang="en-US" sz="1800" dirty="0"/>
              <a:t>Very potent so fewer people may experience treatment failure</a:t>
            </a:r>
          </a:p>
          <a:p>
            <a:pPr marL="342900" indent="-342900">
              <a:buAutoNum type="arabicPeriod"/>
            </a:pPr>
            <a:r>
              <a:rPr lang="en-US" sz="1800" dirty="0"/>
              <a:t>Very well tolerated, better than EFV or boosted PI, so fewer may stop owing to </a:t>
            </a:r>
            <a:r>
              <a:rPr lang="en-US" sz="1800" dirty="0" err="1"/>
              <a:t>Aes</a:t>
            </a:r>
            <a:endParaRPr lang="en-US" sz="1800" dirty="0"/>
          </a:p>
          <a:p>
            <a:pPr marL="342900" indent="-342900">
              <a:buAutoNum type="arabicPeriod"/>
            </a:pPr>
            <a:r>
              <a:rPr lang="en-US" sz="1800" dirty="0"/>
              <a:t>The regimen is not prone to drug resistance, so if patients experience treatment failure most can </a:t>
            </a:r>
            <a:r>
              <a:rPr lang="en-US" sz="1800" dirty="0" err="1"/>
              <a:t>resuppressive</a:t>
            </a:r>
            <a:r>
              <a:rPr lang="en-US" sz="1800" dirty="0"/>
              <a:t> without switching</a:t>
            </a:r>
          </a:p>
          <a:p>
            <a:pPr marL="342900" indent="-342900">
              <a:buAutoNum type="arabicPeriod"/>
            </a:pPr>
            <a:r>
              <a:rPr lang="en-US" sz="1800" dirty="0"/>
              <a:t>Few DDIs with other agents for OIs, except when given with </a:t>
            </a:r>
            <a:r>
              <a:rPr lang="en-US" sz="1800" dirty="0" err="1"/>
              <a:t>Rifampinc</a:t>
            </a:r>
            <a:r>
              <a:rPr lang="en-US" sz="1800" dirty="0"/>
              <a:t> for DS-TB, dose has to be </a:t>
            </a:r>
            <a:r>
              <a:rPr lang="en-US" sz="1800" dirty="0" err="1"/>
              <a:t>incr</a:t>
            </a:r>
            <a:r>
              <a:rPr lang="en-US" sz="1800" dirty="0"/>
              <a:t> to DTG 50 bd</a:t>
            </a:r>
          </a:p>
          <a:p>
            <a:pPr marL="342900" indent="-342900">
              <a:buAutoNum type="arabicPeriod"/>
            </a:pPr>
            <a:endParaRPr lang="en-US" sz="1800" dirty="0"/>
          </a:p>
        </p:txBody>
      </p:sp>
      <p:sp>
        <p:nvSpPr>
          <p:cNvPr id="4" name="Slide Number Placeholder 3"/>
          <p:cNvSpPr>
            <a:spLocks noGrp="1"/>
          </p:cNvSpPr>
          <p:nvPr>
            <p:ph type="sldNum" sz="quarter" idx="5"/>
          </p:nvPr>
        </p:nvSpPr>
        <p:spPr/>
        <p:txBody>
          <a:bodyPr/>
          <a:lstStyle/>
          <a:p>
            <a:fld id="{11203708-B1A1-474E-B235-1390E820D5B0}" type="slidenum">
              <a:rPr lang="en-US" smtClean="0"/>
              <a:t>45</a:t>
            </a:fld>
            <a:endParaRPr lang="en-US"/>
          </a:p>
        </p:txBody>
      </p:sp>
    </p:spTree>
    <p:extLst>
      <p:ext uri="{BB962C8B-B14F-4D97-AF65-F5344CB8AC3E}">
        <p14:creationId xmlns:p14="http://schemas.microsoft.com/office/powerpoint/2010/main" val="2499079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8023E3-5DAF-AE4F-951C-B4D6523A4D3D}" type="slidenum">
              <a:rPr lang="en-US" smtClean="0"/>
              <a:t>46</a:t>
            </a:fld>
            <a:endParaRPr lang="en-US"/>
          </a:p>
        </p:txBody>
      </p:sp>
    </p:spTree>
    <p:extLst>
      <p:ext uri="{BB962C8B-B14F-4D97-AF65-F5344CB8AC3E}">
        <p14:creationId xmlns:p14="http://schemas.microsoft.com/office/powerpoint/2010/main" val="401192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Chronic diarrhea is not a topic of much active investigation but there are some principles established some years ago that remain important today as well as a few interesting recent reports</a:t>
            </a:r>
          </a:p>
        </p:txBody>
      </p:sp>
      <p:sp>
        <p:nvSpPr>
          <p:cNvPr id="4" name="Slide Number Placeholder 3"/>
          <p:cNvSpPr>
            <a:spLocks noGrp="1"/>
          </p:cNvSpPr>
          <p:nvPr>
            <p:ph type="sldNum" sz="quarter" idx="5"/>
          </p:nvPr>
        </p:nvSpPr>
        <p:spPr/>
        <p:txBody>
          <a:bodyPr/>
          <a:lstStyle/>
          <a:p>
            <a:fld id="{11203708-B1A1-474E-B235-1390E820D5B0}" type="slidenum">
              <a:rPr lang="en-US" smtClean="0"/>
              <a:t>5</a:t>
            </a:fld>
            <a:endParaRPr lang="en-US"/>
          </a:p>
        </p:txBody>
      </p:sp>
    </p:spTree>
    <p:extLst>
      <p:ext uri="{BB962C8B-B14F-4D97-AF65-F5344CB8AC3E}">
        <p14:creationId xmlns:p14="http://schemas.microsoft.com/office/powerpoint/2010/main" val="348759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All chronic diarrhea in this setting require stool MC&amp;S plus a modified auramine stain (some labs do this routinely but safe to request the modified auramine stain specifically), up to 3 samples if negative</a:t>
            </a:r>
          </a:p>
        </p:txBody>
      </p:sp>
      <p:sp>
        <p:nvSpPr>
          <p:cNvPr id="4" name="Slide Number Placeholder 3"/>
          <p:cNvSpPr>
            <a:spLocks noGrp="1"/>
          </p:cNvSpPr>
          <p:nvPr>
            <p:ph type="sldNum" sz="quarter" idx="5"/>
          </p:nvPr>
        </p:nvSpPr>
        <p:spPr/>
        <p:txBody>
          <a:bodyPr/>
          <a:lstStyle/>
          <a:p>
            <a:fld id="{11203708-B1A1-474E-B235-1390E820D5B0}" type="slidenum">
              <a:rPr lang="en-US" smtClean="0"/>
              <a:t>6</a:t>
            </a:fld>
            <a:endParaRPr lang="en-US"/>
          </a:p>
        </p:txBody>
      </p:sp>
    </p:spTree>
    <p:extLst>
      <p:ext uri="{BB962C8B-B14F-4D97-AF65-F5344CB8AC3E}">
        <p14:creationId xmlns:p14="http://schemas.microsoft.com/office/powerpoint/2010/main" val="421912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t>
            </a:r>
            <a:r>
              <a:rPr lang="en-US" sz="2000" dirty="0"/>
              <a:t>Summarize: Essential we have a patient who initially had AHD with chronic diarrhea that has been ongoing despite immune restoration and virologic suppression with elev. eosinophils with </a:t>
            </a:r>
            <a:r>
              <a:rPr lang="en-US" sz="2000" dirty="0" err="1"/>
              <a:t>wt</a:t>
            </a:r>
            <a:r>
              <a:rPr lang="en-US" sz="2000" dirty="0"/>
              <a:t> loss suggest this is </a:t>
            </a:r>
            <a:r>
              <a:rPr lang="en-US" sz="2000" dirty="0" err="1"/>
              <a:t>impt</a:t>
            </a:r>
            <a:r>
              <a:rPr lang="en-US" sz="2000" dirty="0"/>
              <a:t>.</a:t>
            </a:r>
          </a:p>
          <a:p>
            <a:r>
              <a:rPr lang="en-US" sz="2000" dirty="0"/>
              <a:t>-C. diff more commonly causes hospital-onset diarrhea but community onset is possible. However he lacks recent antibiotic exposure and eosinophilia is not a typical feature.</a:t>
            </a:r>
          </a:p>
          <a:p>
            <a:r>
              <a:rPr lang="en-US" sz="2000" dirty="0"/>
              <a:t>-Cryptosporidiosis is an </a:t>
            </a:r>
            <a:r>
              <a:rPr lang="en-US" sz="2000" dirty="0" err="1"/>
              <a:t>impt</a:t>
            </a:r>
            <a:r>
              <a:rPr lang="en-US" sz="2000" dirty="0"/>
              <a:t> cause of chronic diarrhea with weight loss in adv HIV infection. The stool antigen test is ~90% </a:t>
            </a:r>
            <a:r>
              <a:rPr lang="en-US" sz="2000" dirty="0" err="1"/>
              <a:t>sens</a:t>
            </a:r>
            <a:r>
              <a:rPr lang="en-US" sz="2000" dirty="0"/>
              <a:t> for this pathogen. Also typically cryptosporidiosis will resolve with ART and immune reconstitution.</a:t>
            </a:r>
          </a:p>
          <a:p>
            <a:r>
              <a:rPr lang="en-US" sz="2000" dirty="0"/>
              <a:t>-TB can take various forms in GI tract incl involvement of the distal ileum, cecum or colon with diarrhea. But he lacked fever, and no e/o TB elsewhere was given. Further untreated TB is unlikely to persist for years in HIV.</a:t>
            </a:r>
          </a:p>
          <a:p>
            <a:r>
              <a:rPr lang="en-US" sz="2000" dirty="0"/>
              <a:t>-Leaves us with </a:t>
            </a:r>
            <a:r>
              <a:rPr lang="en-US" sz="2000" dirty="0" err="1"/>
              <a:t>cystoisospora</a:t>
            </a:r>
            <a:endParaRPr lang="en-US" sz="2000" dirty="0"/>
          </a:p>
        </p:txBody>
      </p:sp>
      <p:sp>
        <p:nvSpPr>
          <p:cNvPr id="4" name="Slide Number Placeholder 3"/>
          <p:cNvSpPr>
            <a:spLocks noGrp="1"/>
          </p:cNvSpPr>
          <p:nvPr>
            <p:ph type="sldNum" sz="quarter" idx="5"/>
          </p:nvPr>
        </p:nvSpPr>
        <p:spPr/>
        <p:txBody>
          <a:bodyPr/>
          <a:lstStyle/>
          <a:p>
            <a:fld id="{11203708-B1A1-474E-B235-1390E820D5B0}" type="slidenum">
              <a:rPr lang="en-US" smtClean="0"/>
              <a:t>7</a:t>
            </a:fld>
            <a:endParaRPr lang="en-US"/>
          </a:p>
        </p:txBody>
      </p:sp>
    </p:spTree>
    <p:extLst>
      <p:ext uri="{BB962C8B-B14F-4D97-AF65-F5344CB8AC3E}">
        <p14:creationId xmlns:p14="http://schemas.microsoft.com/office/powerpoint/2010/main" val="279521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Don’t you love it when they rename pathogens you already struggle to remember? </a:t>
            </a:r>
            <a:r>
              <a:rPr lang="en-US" sz="1800" dirty="0" err="1"/>
              <a:t>Cutibacterium</a:t>
            </a:r>
            <a:endParaRPr lang="en-US" sz="1800" dirty="0"/>
          </a:p>
          <a:p>
            <a:endParaRPr lang="en-US" sz="1800" dirty="0"/>
          </a:p>
          <a:p>
            <a:r>
              <a:rPr lang="en-US" sz="1800" dirty="0"/>
              <a:t>In SA, this is what is recommended. See if you can find out why preferred over wet mount or fecal smear. Manpower issue?</a:t>
            </a:r>
          </a:p>
        </p:txBody>
      </p:sp>
      <p:sp>
        <p:nvSpPr>
          <p:cNvPr id="4" name="Slide Number Placeholder 3"/>
          <p:cNvSpPr>
            <a:spLocks noGrp="1"/>
          </p:cNvSpPr>
          <p:nvPr>
            <p:ph type="sldNum" sz="quarter" idx="5"/>
          </p:nvPr>
        </p:nvSpPr>
        <p:spPr/>
        <p:txBody>
          <a:bodyPr/>
          <a:lstStyle/>
          <a:p>
            <a:fld id="{11203708-B1A1-474E-B235-1390E820D5B0}" type="slidenum">
              <a:rPr lang="en-US" smtClean="0"/>
              <a:t>8</a:t>
            </a:fld>
            <a:endParaRPr lang="en-US"/>
          </a:p>
        </p:txBody>
      </p:sp>
    </p:spTree>
    <p:extLst>
      <p:ext uri="{BB962C8B-B14F-4D97-AF65-F5344CB8AC3E}">
        <p14:creationId xmlns:p14="http://schemas.microsoft.com/office/powerpoint/2010/main" val="125380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Background: Chronic diarrhea in AHD generally defined as lasting &gt;2 </a:t>
            </a:r>
            <a:r>
              <a:rPr lang="en-US" sz="1800" dirty="0" err="1"/>
              <a:t>wks</a:t>
            </a:r>
            <a:r>
              <a:rPr lang="en-US" sz="1800" dirty="0"/>
              <a:t> and in South Africa major causes have been though to be Cryptosporidium and </a:t>
            </a:r>
            <a:r>
              <a:rPr lang="en-US" sz="1800" dirty="0" err="1"/>
              <a:t>Cystoisospora</a:t>
            </a:r>
            <a:r>
              <a:rPr lang="en-US" sz="1800" dirty="0"/>
              <a:t> belli</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Little recent data on causative pathogens of chronic diarrhea in AHD</a:t>
            </a:r>
          </a:p>
          <a:p>
            <a:endParaRPr lang="en-US" sz="1800" dirty="0"/>
          </a:p>
          <a:p>
            <a:endParaRPr lang="en-US" sz="1800" dirty="0"/>
          </a:p>
          <a:p>
            <a:r>
              <a:rPr lang="en-US" sz="1800" dirty="0"/>
              <a:t>Is </a:t>
            </a:r>
            <a:r>
              <a:rPr lang="en-US" sz="1800" dirty="0" err="1"/>
              <a:t>microsporidiosis</a:t>
            </a:r>
            <a:r>
              <a:rPr lang="en-US" sz="1800" dirty="0"/>
              <a:t> common in African settings? It is prob 3</a:t>
            </a:r>
            <a:r>
              <a:rPr lang="en-US" sz="1800" baseline="30000" dirty="0"/>
              <a:t>rd</a:t>
            </a:r>
            <a:r>
              <a:rPr lang="en-US" sz="1800" dirty="0"/>
              <a:t> most </a:t>
            </a:r>
            <a:r>
              <a:rPr lang="en-US" sz="1800" dirty="0" err="1"/>
              <a:t>impt</a:t>
            </a:r>
            <a:r>
              <a:rPr lang="en-US" sz="1800" dirty="0"/>
              <a:t> parasite</a:t>
            </a:r>
          </a:p>
          <a:p>
            <a:r>
              <a:rPr lang="en-US" sz="1800" dirty="0"/>
              <a:t>Mention that TB can present with TB especially if GI TB.</a:t>
            </a:r>
          </a:p>
          <a:p>
            <a:r>
              <a:rPr lang="en-US" sz="1800" dirty="0"/>
              <a:t>Blood or mucus; go down a diff pathway</a:t>
            </a:r>
          </a:p>
          <a:p>
            <a:endParaRPr lang="en-US" dirty="0"/>
          </a:p>
          <a:p>
            <a:r>
              <a:rPr lang="en-US" dirty="0"/>
              <a:t>Assefa S, </a:t>
            </a:r>
            <a:r>
              <a:rPr lang="en-US" dirty="0" err="1"/>
              <a:t>Erko</a:t>
            </a:r>
            <a:r>
              <a:rPr lang="en-US" dirty="0"/>
              <a:t> B, Medhin G, Assefa Z, </a:t>
            </a:r>
            <a:r>
              <a:rPr lang="en-US" dirty="0" err="1"/>
              <a:t>Shimelis</a:t>
            </a:r>
            <a:r>
              <a:rPr lang="en-US" dirty="0"/>
              <a:t> T. Intestinal</a:t>
            </a:r>
          </a:p>
          <a:p>
            <a:r>
              <a:rPr lang="en-US" dirty="0"/>
              <a:t>parasitic infections in relation to HIV/AIDS status, diarrhea</a:t>
            </a:r>
          </a:p>
          <a:p>
            <a:r>
              <a:rPr lang="en-US" dirty="0"/>
              <a:t>and CD4 T-cell count. BMC Infect Dis 2009; 9:155.</a:t>
            </a:r>
          </a:p>
          <a:p>
            <a:r>
              <a:rPr lang="en-US" dirty="0"/>
              <a:t>4. Mohanty I, Panda P, </a:t>
            </a:r>
            <a:r>
              <a:rPr lang="en-US" dirty="0" err="1"/>
              <a:t>Sahu</a:t>
            </a:r>
            <a:r>
              <a:rPr lang="en-US" dirty="0"/>
              <a:t> S, Dash M, </a:t>
            </a:r>
            <a:r>
              <a:rPr lang="en-US" dirty="0" err="1"/>
              <a:t>Narasimham</a:t>
            </a:r>
            <a:r>
              <a:rPr lang="en-US" dirty="0"/>
              <a:t> MV, </a:t>
            </a:r>
            <a:r>
              <a:rPr lang="en-US" dirty="0" err="1"/>
              <a:t>Padhi</a:t>
            </a:r>
            <a:r>
              <a:rPr lang="en-US" dirty="0"/>
              <a:t> S,</a:t>
            </a:r>
          </a:p>
          <a:p>
            <a:r>
              <a:rPr lang="en-US" dirty="0" err="1"/>
              <a:t>Parida</a:t>
            </a:r>
            <a:r>
              <a:rPr lang="en-US" dirty="0"/>
              <a:t> B. Prevalence of </a:t>
            </a:r>
            <a:r>
              <a:rPr lang="en-US" dirty="0" err="1"/>
              <a:t>isosporiasis</a:t>
            </a:r>
            <a:r>
              <a:rPr lang="en-US" dirty="0"/>
              <a:t> in relation to CD4 cell</a:t>
            </a:r>
          </a:p>
          <a:p>
            <a:r>
              <a:rPr lang="en-US" dirty="0"/>
              <a:t>counts among HIV-infected patients with diarrhea in Odisha,</a:t>
            </a:r>
          </a:p>
          <a:p>
            <a:r>
              <a:rPr lang="en-US" dirty="0"/>
              <a:t>India. Adv Biomed Res 2013; 2:61.</a:t>
            </a:r>
          </a:p>
          <a:p>
            <a:r>
              <a:rPr lang="en-US" dirty="0"/>
              <a:t>5. </a:t>
            </a:r>
            <a:r>
              <a:rPr lang="en-US" dirty="0" err="1"/>
              <a:t>Nsagha</a:t>
            </a:r>
            <a:r>
              <a:rPr lang="en-US" dirty="0"/>
              <a:t> DS, </a:t>
            </a:r>
            <a:r>
              <a:rPr lang="en-US" dirty="0" err="1"/>
              <a:t>Njunda</a:t>
            </a:r>
            <a:r>
              <a:rPr lang="en-US" dirty="0"/>
              <a:t> AL, </a:t>
            </a:r>
            <a:r>
              <a:rPr lang="en-US" dirty="0" err="1"/>
              <a:t>Assob</a:t>
            </a:r>
            <a:r>
              <a:rPr lang="en-US" dirty="0"/>
              <a:t> NJC, </a:t>
            </a:r>
            <a:r>
              <a:rPr lang="en-US" dirty="0" err="1"/>
              <a:t>Ayima</a:t>
            </a:r>
            <a:r>
              <a:rPr lang="en-US" dirty="0"/>
              <a:t> CW, </a:t>
            </a:r>
            <a:r>
              <a:rPr lang="en-US" dirty="0" err="1"/>
              <a:t>Tanue</a:t>
            </a:r>
            <a:r>
              <a:rPr lang="en-US" dirty="0"/>
              <a:t> EA, </a:t>
            </a:r>
            <a:r>
              <a:rPr lang="en-US" dirty="0" err="1"/>
              <a:t>Kibu</a:t>
            </a:r>
            <a:endParaRPr lang="en-US" dirty="0"/>
          </a:p>
          <a:p>
            <a:r>
              <a:rPr lang="en-US" dirty="0"/>
              <a:t>OD, </a:t>
            </a:r>
            <a:r>
              <a:rPr lang="en-US" dirty="0" err="1"/>
              <a:t>Kwenti</a:t>
            </a:r>
            <a:r>
              <a:rPr lang="en-US" dirty="0"/>
              <a:t> TE. Intestinal parasitic infections in relation to</a:t>
            </a:r>
          </a:p>
          <a:p>
            <a:r>
              <a:rPr lang="en-US" dirty="0"/>
              <a:t>CD4(R) T cell counts and diarrhea in HIV/AIDS patients with</a:t>
            </a:r>
          </a:p>
          <a:p>
            <a:r>
              <a:rPr lang="en-US" dirty="0"/>
              <a:t>or without antiretroviral therapy in Cameroon. BMC Infect Dis</a:t>
            </a:r>
          </a:p>
          <a:p>
            <a:r>
              <a:rPr lang="en-US" dirty="0"/>
              <a:t>2016; 16:9.</a:t>
            </a:r>
          </a:p>
        </p:txBody>
      </p:sp>
      <p:sp>
        <p:nvSpPr>
          <p:cNvPr id="4" name="Slide Number Placeholder 3"/>
          <p:cNvSpPr>
            <a:spLocks noGrp="1"/>
          </p:cNvSpPr>
          <p:nvPr>
            <p:ph type="sldNum" sz="quarter" idx="5"/>
          </p:nvPr>
        </p:nvSpPr>
        <p:spPr/>
        <p:txBody>
          <a:bodyPr/>
          <a:lstStyle/>
          <a:p>
            <a:fld id="{11203708-B1A1-474E-B235-1390E820D5B0}" type="slidenum">
              <a:rPr lang="en-US" smtClean="0"/>
              <a:t>9</a:t>
            </a:fld>
            <a:endParaRPr lang="en-US"/>
          </a:p>
        </p:txBody>
      </p:sp>
    </p:spTree>
    <p:extLst>
      <p:ext uri="{BB962C8B-B14F-4D97-AF65-F5344CB8AC3E}">
        <p14:creationId xmlns:p14="http://schemas.microsoft.com/office/powerpoint/2010/main" val="231678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B1BD-BCE6-B13E-8C58-17CEA83ED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142CF3-4D54-035D-B6B7-2E98E8FCA4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81EC57-E35F-55DA-A436-3A841394236F}"/>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5" name="Footer Placeholder 4">
            <a:extLst>
              <a:ext uri="{FF2B5EF4-FFF2-40B4-BE49-F238E27FC236}">
                <a16:creationId xmlns:a16="http://schemas.microsoft.com/office/drawing/2014/main" id="{9A5173FF-C8DC-E5E7-770F-0B5063B98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3C47E-F99C-0BBE-6274-05570A6EC789}"/>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244259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4226-1F36-A5EA-6370-2409FF30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78460-DD0F-AAC3-74D8-795AC7143F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F4746-22A9-B437-A49D-050F7C829DE9}"/>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5" name="Footer Placeholder 4">
            <a:extLst>
              <a:ext uri="{FF2B5EF4-FFF2-40B4-BE49-F238E27FC236}">
                <a16:creationId xmlns:a16="http://schemas.microsoft.com/office/drawing/2014/main" id="{B18C1C4C-FDEB-7158-A941-47ABB0574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83614-BB82-8B76-64F6-0325C1535CB9}"/>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200990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EA76A-A43C-E373-5937-53546CEF42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46C5D-AA11-F608-5A06-9F06D5E45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622E4-A313-0255-43B7-4202274E9006}"/>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5" name="Footer Placeholder 4">
            <a:extLst>
              <a:ext uri="{FF2B5EF4-FFF2-40B4-BE49-F238E27FC236}">
                <a16:creationId xmlns:a16="http://schemas.microsoft.com/office/drawing/2014/main" id="{731ED99C-5DD4-99CE-1FC6-4F1458A95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8ECEA-03A3-D583-1AB1-A6C530973283}"/>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247292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99CEA-2B08-8171-10A9-F011EB055F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6B5250-F7B2-0BB2-D688-DF8F544255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F24F9-4D7B-FEF9-1E63-8EFAFBE4CFDA}"/>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5" name="Footer Placeholder 4">
            <a:extLst>
              <a:ext uri="{FF2B5EF4-FFF2-40B4-BE49-F238E27FC236}">
                <a16:creationId xmlns:a16="http://schemas.microsoft.com/office/drawing/2014/main" id="{73958D02-7156-715F-2075-8B4BED10F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4C870-D8CE-8B1F-952D-E5373EBBFB21}"/>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250301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B8AD-F7B3-21D7-64D0-BEC4663B02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16D24-47A4-DAB3-7AAC-EDBD0DA777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F57608-ED16-EB24-F6B3-BD5048FB0C49}"/>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5" name="Footer Placeholder 4">
            <a:extLst>
              <a:ext uri="{FF2B5EF4-FFF2-40B4-BE49-F238E27FC236}">
                <a16:creationId xmlns:a16="http://schemas.microsoft.com/office/drawing/2014/main" id="{488499B6-430C-7FB8-C6D7-A57A3D692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42C75-A5BB-D1D0-2156-31CBE8CB0E42}"/>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83930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ABF0E-1199-D84E-725A-E4A5FF3AD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FE6AD-3406-E92D-37D7-F0EF3577B4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16F6B8-6824-1346-86EE-0AF4265D1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28B0BC-7596-6BFA-C450-C9834604617C}"/>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6" name="Footer Placeholder 5">
            <a:extLst>
              <a:ext uri="{FF2B5EF4-FFF2-40B4-BE49-F238E27FC236}">
                <a16:creationId xmlns:a16="http://schemas.microsoft.com/office/drawing/2014/main" id="{ABF07614-9606-2368-CAA0-AB3E1B7BA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68213-E8C8-D69A-E2DE-F77092B4E2B2}"/>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53126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6EE1-1C36-5C73-938B-7FD9A5F566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2900B9-F693-491D-E97D-7FB533C19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D65D34-6983-9C84-1BA0-1B86189D88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E647B-6193-7C42-3FA3-7D17470FD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A7B68-9CCE-519C-4700-CCB1416A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45942-5BA6-0432-B976-D5BBFE995A1B}"/>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8" name="Footer Placeholder 7">
            <a:extLst>
              <a:ext uri="{FF2B5EF4-FFF2-40B4-BE49-F238E27FC236}">
                <a16:creationId xmlns:a16="http://schemas.microsoft.com/office/drawing/2014/main" id="{9921A10A-9C8B-A6BC-9F52-85EF7AC2CE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91D429-D6D3-89B3-D80C-B5263E96EB18}"/>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199109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70F2-B6FE-7680-83AA-7B06ECCD5F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F1A0D-99A2-A7E0-F683-C1969E6D2D63}"/>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4" name="Footer Placeholder 3">
            <a:extLst>
              <a:ext uri="{FF2B5EF4-FFF2-40B4-BE49-F238E27FC236}">
                <a16:creationId xmlns:a16="http://schemas.microsoft.com/office/drawing/2014/main" id="{2E228CAB-CF94-6D41-C845-6F3615EB00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3B24B-9155-0D6C-E66F-AA0E72A7E159}"/>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220688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9968B-68B3-90D6-3073-2AFDABCA602D}"/>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3" name="Footer Placeholder 2">
            <a:extLst>
              <a:ext uri="{FF2B5EF4-FFF2-40B4-BE49-F238E27FC236}">
                <a16:creationId xmlns:a16="http://schemas.microsoft.com/office/drawing/2014/main" id="{69C03276-10BB-A2A8-D445-6F071897B1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3C0CB-F767-F2D0-1857-E23DD639D6A3}"/>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219141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D994-E42C-F10E-95B9-E4D708D51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501191-56CA-E784-7376-5F6A68A29C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8B502E-DFD4-CF66-132E-FD48DCC1A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292D0F-D3F3-22E9-BD6C-0B223EE463FB}"/>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6" name="Footer Placeholder 5">
            <a:extLst>
              <a:ext uri="{FF2B5EF4-FFF2-40B4-BE49-F238E27FC236}">
                <a16:creationId xmlns:a16="http://schemas.microsoft.com/office/drawing/2014/main" id="{A6EBF3C6-ADB0-315A-B7AF-9C5C78860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B10D73-98DB-89CC-D41B-78EC93DB9877}"/>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361693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71A7-BADC-AB65-A821-2BFAA2218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A66C05-54B5-0EF7-37BA-E8479D622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556EC7-5FEE-72D7-199A-B45E79E3A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B8152-4241-F8EF-AA29-D8BC2E1A893C}"/>
              </a:ext>
            </a:extLst>
          </p:cNvPr>
          <p:cNvSpPr>
            <a:spLocks noGrp="1"/>
          </p:cNvSpPr>
          <p:nvPr>
            <p:ph type="dt" sz="half" idx="10"/>
          </p:nvPr>
        </p:nvSpPr>
        <p:spPr/>
        <p:txBody>
          <a:bodyPr/>
          <a:lstStyle/>
          <a:p>
            <a:fld id="{4B1D7CF1-7E8D-384A-B63E-26A0A475B8A6}" type="datetimeFigureOut">
              <a:rPr lang="en-US" smtClean="0"/>
              <a:t>1/10/23</a:t>
            </a:fld>
            <a:endParaRPr lang="en-US"/>
          </a:p>
        </p:txBody>
      </p:sp>
      <p:sp>
        <p:nvSpPr>
          <p:cNvPr id="6" name="Footer Placeholder 5">
            <a:extLst>
              <a:ext uri="{FF2B5EF4-FFF2-40B4-BE49-F238E27FC236}">
                <a16:creationId xmlns:a16="http://schemas.microsoft.com/office/drawing/2014/main" id="{3DFCAB97-8D05-9E55-C25E-52C5EE304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0960A-0EEC-11DA-28DE-6034CE7AF998}"/>
              </a:ext>
            </a:extLst>
          </p:cNvPr>
          <p:cNvSpPr>
            <a:spLocks noGrp="1"/>
          </p:cNvSpPr>
          <p:nvPr>
            <p:ph type="sldNum" sz="quarter" idx="12"/>
          </p:nvPr>
        </p:nvSpPr>
        <p:spPr/>
        <p:txBody>
          <a:bodyPr/>
          <a:lstStyle/>
          <a:p>
            <a:fld id="{A65B9C89-FC0C-334B-AFDA-24A179656940}" type="slidenum">
              <a:rPr lang="en-US" smtClean="0"/>
              <a:t>‹#›</a:t>
            </a:fld>
            <a:endParaRPr lang="en-US"/>
          </a:p>
        </p:txBody>
      </p:sp>
    </p:spTree>
    <p:extLst>
      <p:ext uri="{BB962C8B-B14F-4D97-AF65-F5344CB8AC3E}">
        <p14:creationId xmlns:p14="http://schemas.microsoft.com/office/powerpoint/2010/main" val="355794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3CD35-385F-9EAD-FD70-39C33FE651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519D94-DE34-0DF4-1380-62D1CB23E0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9C216-19B1-3FC9-A917-69333292DD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D7CF1-7E8D-384A-B63E-26A0A475B8A6}" type="datetimeFigureOut">
              <a:rPr lang="en-US" smtClean="0"/>
              <a:t>1/10/23</a:t>
            </a:fld>
            <a:endParaRPr lang="en-US"/>
          </a:p>
        </p:txBody>
      </p:sp>
      <p:sp>
        <p:nvSpPr>
          <p:cNvPr id="5" name="Footer Placeholder 4">
            <a:extLst>
              <a:ext uri="{FF2B5EF4-FFF2-40B4-BE49-F238E27FC236}">
                <a16:creationId xmlns:a16="http://schemas.microsoft.com/office/drawing/2014/main" id="{FD44B9B4-2CCA-951A-F120-4BC48908A6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0E4E59-877C-8B3F-F894-56D707F36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B9C89-FC0C-334B-AFDA-24A179656940}" type="slidenum">
              <a:rPr lang="en-US" smtClean="0"/>
              <a:t>‹#›</a:t>
            </a:fld>
            <a:endParaRPr lang="en-US"/>
          </a:p>
        </p:txBody>
      </p:sp>
    </p:spTree>
    <p:extLst>
      <p:ext uri="{BB962C8B-B14F-4D97-AF65-F5344CB8AC3E}">
        <p14:creationId xmlns:p14="http://schemas.microsoft.com/office/powerpoint/2010/main" val="3885448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CCF2-AF63-2C1D-273A-212D16CB586A}"/>
              </a:ext>
            </a:extLst>
          </p:cNvPr>
          <p:cNvSpPr>
            <a:spLocks noGrp="1"/>
          </p:cNvSpPr>
          <p:nvPr>
            <p:ph type="ctrTitle"/>
          </p:nvPr>
        </p:nvSpPr>
        <p:spPr>
          <a:xfrm>
            <a:off x="95374" y="0"/>
            <a:ext cx="11650133" cy="2756928"/>
          </a:xfrm>
        </p:spPr>
        <p:txBody>
          <a:bodyPr>
            <a:normAutofit/>
          </a:bodyPr>
          <a:lstStyle/>
          <a:p>
            <a:r>
              <a:rPr lang="en-US" sz="5000" b="1" dirty="0">
                <a:latin typeface="Helvetica" pitchFamily="2" charset="0"/>
              </a:rPr>
              <a:t>Opportunistic Infection Update</a:t>
            </a:r>
          </a:p>
        </p:txBody>
      </p:sp>
      <p:sp>
        <p:nvSpPr>
          <p:cNvPr id="3" name="Subtitle 2">
            <a:extLst>
              <a:ext uri="{FF2B5EF4-FFF2-40B4-BE49-F238E27FC236}">
                <a16:creationId xmlns:a16="http://schemas.microsoft.com/office/drawing/2014/main" id="{60384AA2-58C4-4213-C7D6-5958754D3A89}"/>
              </a:ext>
            </a:extLst>
          </p:cNvPr>
          <p:cNvSpPr>
            <a:spLocks noGrp="1"/>
          </p:cNvSpPr>
          <p:nvPr>
            <p:ph type="subTitle" idx="1"/>
          </p:nvPr>
        </p:nvSpPr>
        <p:spPr>
          <a:xfrm>
            <a:off x="-522692" y="3854075"/>
            <a:ext cx="12886266" cy="3823664"/>
          </a:xfrm>
        </p:spPr>
        <p:txBody>
          <a:bodyPr>
            <a:normAutofit/>
          </a:bodyPr>
          <a:lstStyle/>
          <a:p>
            <a:r>
              <a:rPr lang="en-US" sz="3000" b="1" dirty="0"/>
              <a:t>Richard A. Murphy, MD, MPH</a:t>
            </a:r>
          </a:p>
          <a:p>
            <a:r>
              <a:rPr lang="en-US" sz="2800" b="1" dirty="0"/>
              <a:t>Geisel School of Medicine at Dartmouth</a:t>
            </a:r>
          </a:p>
          <a:p>
            <a:r>
              <a:rPr lang="en-US" sz="2800" b="1" dirty="0"/>
              <a:t>White River Junction VA Medical Center</a:t>
            </a:r>
          </a:p>
          <a:p>
            <a:endParaRPr lang="en-US" sz="2800" b="1" dirty="0"/>
          </a:p>
          <a:p>
            <a:r>
              <a:rPr lang="en-US" sz="2800" b="1" dirty="0"/>
              <a:t>Disclosures: None</a:t>
            </a:r>
          </a:p>
          <a:p>
            <a:endParaRPr lang="en-US" sz="3000" b="1" dirty="0"/>
          </a:p>
        </p:txBody>
      </p:sp>
    </p:spTree>
    <p:extLst>
      <p:ext uri="{BB962C8B-B14F-4D97-AF65-F5344CB8AC3E}">
        <p14:creationId xmlns:p14="http://schemas.microsoft.com/office/powerpoint/2010/main" val="386378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443346" y="0"/>
            <a:ext cx="11637818" cy="1325563"/>
          </a:xfrm>
        </p:spPr>
        <p:txBody>
          <a:bodyPr>
            <a:normAutofit/>
          </a:bodyPr>
          <a:lstStyle/>
          <a:p>
            <a:pPr algn="ctr"/>
            <a:r>
              <a:rPr lang="en-US" sz="3600" b="1" dirty="0">
                <a:latin typeface="Helvetica" pitchFamily="2" charset="0"/>
              </a:rPr>
              <a:t>Should CMV colitis be considered in HIV-associated chronic diarrhea in African settings?</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237067" y="1422692"/>
            <a:ext cx="6451600" cy="5553806"/>
          </a:xfrm>
        </p:spPr>
        <p:txBody>
          <a:bodyPr>
            <a:normAutofit fontScale="85000" lnSpcReduction="10000"/>
          </a:bodyPr>
          <a:lstStyle/>
          <a:p>
            <a:pPr marL="0" indent="0">
              <a:buNone/>
            </a:pPr>
            <a:r>
              <a:rPr lang="en-US" sz="3100" dirty="0"/>
              <a:t>CMV colitis causes chronic diarrhea in AHD, typically with fever, </a:t>
            </a:r>
            <a:r>
              <a:rPr lang="en-US" sz="3100" dirty="0" err="1"/>
              <a:t>abd</a:t>
            </a:r>
            <a:r>
              <a:rPr lang="en-US" sz="3100" dirty="0"/>
              <a:t>. pain, weight loss. Blood in stool common; perforation can occur</a:t>
            </a:r>
          </a:p>
          <a:p>
            <a:pPr marL="0" indent="0">
              <a:buNone/>
            </a:pPr>
            <a:endParaRPr lang="en-US" sz="3100" dirty="0"/>
          </a:p>
          <a:p>
            <a:pPr marL="0" indent="0">
              <a:buNone/>
            </a:pPr>
            <a:r>
              <a:rPr lang="en-US" sz="3100" dirty="0"/>
              <a:t>No data on prevalence in southern Africa</a:t>
            </a:r>
          </a:p>
          <a:p>
            <a:pPr marL="0" indent="0">
              <a:buNone/>
            </a:pPr>
            <a:endParaRPr lang="en-US" sz="3100" dirty="0"/>
          </a:p>
          <a:p>
            <a:pPr marL="0" indent="0">
              <a:buNone/>
            </a:pPr>
            <a:r>
              <a:rPr lang="en-US" sz="3100" dirty="0"/>
              <a:t>For patients with advanced HIV and chronic diarrhea with unrevealing stool and TB studies, proceed to flex. sig. / colonoscopy</a:t>
            </a:r>
          </a:p>
          <a:p>
            <a:pPr>
              <a:buFontTx/>
              <a:buChar char="-"/>
            </a:pPr>
            <a:r>
              <a:rPr lang="en-US" sz="3200" dirty="0"/>
              <a:t>Ulcers seen endoscopically, bx confirms</a:t>
            </a:r>
          </a:p>
          <a:p>
            <a:pPr>
              <a:buFontTx/>
              <a:buChar char="-"/>
            </a:pPr>
            <a:endParaRPr lang="en-US" sz="3200" dirty="0"/>
          </a:p>
          <a:p>
            <a:pPr marL="0" indent="0">
              <a:buNone/>
            </a:pPr>
            <a:r>
              <a:rPr lang="en-US" sz="3200" dirty="0"/>
              <a:t>Ganciclovir IV/valganciclovir PO + rapid ART</a:t>
            </a:r>
          </a:p>
          <a:p>
            <a:pPr>
              <a:buFontTx/>
              <a:buChar char="-"/>
            </a:pPr>
            <a:r>
              <a:rPr lang="en-US" sz="3200" dirty="0"/>
              <a:t>Check for CMV elsewhere (i.e. retinas) </a:t>
            </a:r>
            <a:endParaRPr lang="en-US" sz="2800" dirty="0"/>
          </a:p>
          <a:p>
            <a:pPr marL="457200" lvl="1" indent="0">
              <a:buNone/>
            </a:pPr>
            <a:endParaRPr lang="en-US" sz="2800" dirty="0"/>
          </a:p>
          <a:p>
            <a:pPr marL="0" indent="0">
              <a:buNone/>
            </a:pPr>
            <a:endParaRPr lang="en-US" sz="3200" dirty="0"/>
          </a:p>
          <a:p>
            <a:pPr>
              <a:buFontTx/>
              <a:buChar char="-"/>
            </a:pPr>
            <a:endParaRPr lang="en-US" sz="3200" dirty="0"/>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110836" y="1198141"/>
            <a:ext cx="11970328"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5110CF0-C50F-F767-046D-370ACB9CA47C}"/>
              </a:ext>
            </a:extLst>
          </p:cNvPr>
          <p:cNvSpPr txBox="1"/>
          <p:nvPr/>
        </p:nvSpPr>
        <p:spPr>
          <a:xfrm>
            <a:off x="4065005" y="6488668"/>
            <a:ext cx="9788364" cy="369332"/>
          </a:xfrm>
          <a:prstGeom prst="rect">
            <a:avLst/>
          </a:prstGeom>
          <a:noFill/>
        </p:spPr>
        <p:txBody>
          <a:bodyPr wrap="square" rtlCol="0">
            <a:spAutoFit/>
          </a:bodyPr>
          <a:lstStyle/>
          <a:p>
            <a:pPr algn="ctr"/>
            <a:r>
              <a:rPr lang="en-US" dirty="0"/>
              <a:t>ID Images Case #02009</a:t>
            </a:r>
          </a:p>
        </p:txBody>
      </p:sp>
      <p:pic>
        <p:nvPicPr>
          <p:cNvPr id="6" name="Picture 5">
            <a:extLst>
              <a:ext uri="{FF2B5EF4-FFF2-40B4-BE49-F238E27FC236}">
                <a16:creationId xmlns:a16="http://schemas.microsoft.com/office/drawing/2014/main" id="{510245F9-7E6C-CAEE-7EAB-6A671F8C1889}"/>
              </a:ext>
            </a:extLst>
          </p:cNvPr>
          <p:cNvPicPr>
            <a:picLocks noChangeAspect="1"/>
          </p:cNvPicPr>
          <p:nvPr/>
        </p:nvPicPr>
        <p:blipFill rotWithShape="1">
          <a:blip r:embed="rId3"/>
          <a:srcRect b="7408"/>
          <a:stretch/>
        </p:blipFill>
        <p:spPr>
          <a:xfrm>
            <a:off x="6688666" y="1422694"/>
            <a:ext cx="5392497" cy="2330070"/>
          </a:xfrm>
          <a:prstGeom prst="rect">
            <a:avLst/>
          </a:prstGeom>
        </p:spPr>
      </p:pic>
    </p:spTree>
    <p:extLst>
      <p:ext uri="{BB962C8B-B14F-4D97-AF65-F5344CB8AC3E}">
        <p14:creationId xmlns:p14="http://schemas.microsoft.com/office/powerpoint/2010/main" val="292679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p:txBody>
          <a:bodyPr/>
          <a:lstStyle/>
          <a:p>
            <a:pPr algn="ctr"/>
            <a:r>
              <a:rPr lang="en-US" b="1" dirty="0"/>
              <a:t>What is the therapy for </a:t>
            </a:r>
            <a:r>
              <a:rPr lang="en-US" b="1" i="1" dirty="0" err="1"/>
              <a:t>Cystoisospora</a:t>
            </a:r>
            <a:r>
              <a:rPr lang="en-US" b="1" i="1" dirty="0"/>
              <a:t> belli?</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p:txBody>
          <a:bodyPr/>
          <a:lstStyle/>
          <a:p>
            <a:pPr marL="514350" indent="-514350">
              <a:buAutoNum type="arabicPeriod"/>
            </a:pPr>
            <a:r>
              <a:rPr lang="en-US" sz="3400" dirty="0"/>
              <a:t>Albendazole</a:t>
            </a:r>
          </a:p>
          <a:p>
            <a:pPr marL="514350" indent="-514350">
              <a:buAutoNum type="arabicPeriod"/>
            </a:pPr>
            <a:r>
              <a:rPr lang="en-US" sz="3400" dirty="0"/>
              <a:t>Metronidazole</a:t>
            </a:r>
          </a:p>
          <a:p>
            <a:pPr marL="514350" indent="-514350">
              <a:buAutoNum type="arabicPeriod"/>
            </a:pPr>
            <a:r>
              <a:rPr lang="en-US" sz="3400" dirty="0"/>
              <a:t>Cotrimoxazole</a:t>
            </a:r>
          </a:p>
          <a:p>
            <a:pPr marL="514350" indent="-514350">
              <a:buAutoNum type="arabicPeriod"/>
            </a:pPr>
            <a:r>
              <a:rPr lang="en-US" sz="3400" dirty="0"/>
              <a:t>Ciprofloxacin</a:t>
            </a:r>
          </a:p>
          <a:p>
            <a:pPr marL="514350" indent="-514350">
              <a:buAutoNum type="arabicPeriod"/>
            </a:pPr>
            <a:r>
              <a:rPr lang="en-US" sz="3400" dirty="0"/>
              <a:t>No specific therapy exists</a:t>
            </a:r>
          </a:p>
        </p:txBody>
      </p:sp>
    </p:spTree>
    <p:extLst>
      <p:ext uri="{BB962C8B-B14F-4D97-AF65-F5344CB8AC3E}">
        <p14:creationId xmlns:p14="http://schemas.microsoft.com/office/powerpoint/2010/main" val="307525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838200" y="-117619"/>
            <a:ext cx="10515600" cy="1325563"/>
          </a:xfrm>
        </p:spPr>
        <p:txBody>
          <a:bodyPr/>
          <a:lstStyle/>
          <a:p>
            <a:pPr algn="ctr"/>
            <a:r>
              <a:rPr lang="en-US" b="1" i="1" dirty="0" err="1"/>
              <a:t>Cystoisospora</a:t>
            </a:r>
            <a:r>
              <a:rPr lang="en-US" b="1" i="1" dirty="0"/>
              <a:t> belli</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627122" y="1114954"/>
            <a:ext cx="11564878" cy="6114312"/>
          </a:xfrm>
        </p:spPr>
        <p:txBody>
          <a:bodyPr>
            <a:noAutofit/>
          </a:bodyPr>
          <a:lstStyle/>
          <a:p>
            <a:r>
              <a:rPr lang="en-US" sz="3000" dirty="0"/>
              <a:t>SA treatment (adult): cotrimoxazole 4 SS (80/400) BID x 10d</a:t>
            </a:r>
          </a:p>
          <a:p>
            <a:pPr marL="0" indent="0">
              <a:buNone/>
            </a:pPr>
            <a:r>
              <a:rPr lang="en-US" dirty="0"/>
              <a:t>       [1 DS BID x 7 d also effective: </a:t>
            </a:r>
            <a:r>
              <a:rPr lang="en-US" dirty="0" err="1"/>
              <a:t>Verdier</a:t>
            </a:r>
            <a:r>
              <a:rPr lang="en-US" dirty="0"/>
              <a:t> </a:t>
            </a:r>
            <a:r>
              <a:rPr lang="en-US" i="1" dirty="0"/>
              <a:t>et. al. </a:t>
            </a:r>
            <a:r>
              <a:rPr lang="en-US" dirty="0"/>
              <a:t>Ann Intern Med 2000] </a:t>
            </a:r>
          </a:p>
          <a:p>
            <a:pPr lvl="1"/>
            <a:r>
              <a:rPr lang="en-US" sz="2800" dirty="0"/>
              <a:t>Electrolyte </a:t>
            </a:r>
            <a:r>
              <a:rPr lang="en-US" sz="2800" dirty="0" err="1"/>
              <a:t>monit</a:t>
            </a:r>
            <a:r>
              <a:rPr lang="en-US" sz="2800" dirty="0"/>
              <a:t>., treatment of dehydration &amp; malnutrition, </a:t>
            </a:r>
            <a:r>
              <a:rPr lang="en-US" sz="2800" b="1" dirty="0"/>
              <a:t>rapid</a:t>
            </a:r>
            <a:r>
              <a:rPr lang="en-US" sz="2800" dirty="0"/>
              <a:t> </a:t>
            </a:r>
            <a:r>
              <a:rPr lang="en-US" sz="2800" b="1" dirty="0"/>
              <a:t>ART</a:t>
            </a:r>
          </a:p>
          <a:p>
            <a:pPr lvl="1"/>
            <a:r>
              <a:rPr lang="en-US" sz="2800" dirty="0"/>
              <a:t>50% relapse </a:t>
            </a:r>
            <a:r>
              <a:rPr lang="en-US" sz="2800" dirty="0">
                <a:sym typeface="Wingdings" pitchFamily="2" charset="2"/>
              </a:rPr>
              <a:t> </a:t>
            </a:r>
            <a:r>
              <a:rPr lang="en-US" sz="2800" dirty="0"/>
              <a:t>restart therapy but for 30d and then taper</a:t>
            </a:r>
          </a:p>
          <a:p>
            <a:r>
              <a:rPr lang="en-US" sz="3000" dirty="0"/>
              <a:t>2</a:t>
            </a:r>
            <a:r>
              <a:rPr lang="en-US" sz="3000" baseline="30000" dirty="0"/>
              <a:t>nd</a:t>
            </a:r>
            <a:r>
              <a:rPr lang="en-US" sz="3000" dirty="0"/>
              <a:t> </a:t>
            </a:r>
            <a:r>
              <a:rPr lang="en-US" sz="3000" dirty="0" err="1"/>
              <a:t>prophyl</a:t>
            </a:r>
            <a:r>
              <a:rPr lang="en-US" sz="3000" dirty="0"/>
              <a:t>: cotrimoxazole DS QD/TIW until VL UD + CD4 &gt;200 for 6m</a:t>
            </a:r>
            <a:endParaRPr lang="en-US" sz="3200" dirty="0">
              <a:solidFill>
                <a:srgbClr val="FF0000"/>
              </a:solidFill>
            </a:endParaRPr>
          </a:p>
          <a:p>
            <a:pPr marL="0" indent="0">
              <a:buNone/>
            </a:pPr>
            <a:endParaRPr lang="en-US" sz="3200" dirty="0">
              <a:solidFill>
                <a:srgbClr val="FF0000"/>
              </a:solidFill>
            </a:endParaRPr>
          </a:p>
          <a:p>
            <a:pPr marL="0" indent="0">
              <a:buNone/>
            </a:pPr>
            <a:r>
              <a:rPr lang="en-US" sz="3200" dirty="0">
                <a:solidFill>
                  <a:srgbClr val="FF0000"/>
                </a:solidFill>
              </a:rPr>
              <a:t>“</a:t>
            </a:r>
            <a:r>
              <a:rPr lang="en-US" sz="3200" dirty="0" err="1">
                <a:solidFill>
                  <a:srgbClr val="FF0000"/>
                </a:solidFill>
              </a:rPr>
              <a:t>Isosporiasis</a:t>
            </a:r>
            <a:r>
              <a:rPr lang="en-US" sz="3200" dirty="0">
                <a:solidFill>
                  <a:srgbClr val="FF0000"/>
                </a:solidFill>
              </a:rPr>
              <a:t> in 8 patients with HIV despite antimicrobials and ART”</a:t>
            </a:r>
          </a:p>
          <a:p>
            <a:r>
              <a:rPr lang="en-US" dirty="0"/>
              <a:t>Median (high) symptomatic CD4: 373/mm</a:t>
            </a:r>
            <a:r>
              <a:rPr lang="en-US" baseline="30000" dirty="0"/>
              <a:t>3</a:t>
            </a:r>
            <a:r>
              <a:rPr lang="en-US" dirty="0"/>
              <a:t> </a:t>
            </a:r>
          </a:p>
          <a:p>
            <a:pPr lvl="1"/>
            <a:r>
              <a:rPr lang="en-US" dirty="0"/>
              <a:t>All had undetectable VL while remaining symptomatic</a:t>
            </a:r>
          </a:p>
          <a:p>
            <a:r>
              <a:rPr lang="en-US" dirty="0"/>
              <a:t>Diagnosis: 34% of stool samples (+), 63% of duodenal bx  (+) for oocytes</a:t>
            </a:r>
          </a:p>
          <a:p>
            <a:r>
              <a:rPr lang="en-US" dirty="0"/>
              <a:t>Outcome: 50% died, 25% remained symptomatic, 25% recovered.</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627122" y="936266"/>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1096E2-6960-CECC-420C-7FF27CB763DA}"/>
              </a:ext>
            </a:extLst>
          </p:cNvPr>
          <p:cNvSpPr txBox="1"/>
          <p:nvPr/>
        </p:nvSpPr>
        <p:spPr>
          <a:xfrm>
            <a:off x="1592738" y="6488668"/>
            <a:ext cx="7948010" cy="369332"/>
          </a:xfrm>
          <a:prstGeom prst="rect">
            <a:avLst/>
          </a:prstGeom>
          <a:noFill/>
        </p:spPr>
        <p:txBody>
          <a:bodyPr wrap="none" rtlCol="0">
            <a:spAutoFit/>
          </a:bodyPr>
          <a:lstStyle/>
          <a:p>
            <a:r>
              <a:rPr lang="en-US" dirty="0"/>
              <a:t>Boyles et al. SAHCS 2022 Adult AHD Guidelines.     Boyles T, et al. PLOS One. 2012  </a:t>
            </a:r>
          </a:p>
        </p:txBody>
      </p:sp>
    </p:spTree>
    <p:extLst>
      <p:ext uri="{BB962C8B-B14F-4D97-AF65-F5344CB8AC3E}">
        <p14:creationId xmlns:p14="http://schemas.microsoft.com/office/powerpoint/2010/main" val="22742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838200" y="0"/>
            <a:ext cx="10515600" cy="1325563"/>
          </a:xfrm>
        </p:spPr>
        <p:txBody>
          <a:bodyPr/>
          <a:lstStyle/>
          <a:p>
            <a:pPr algn="ctr"/>
            <a:r>
              <a:rPr lang="en-US" b="1" dirty="0">
                <a:latin typeface="Helvetica" pitchFamily="2" charset="0"/>
              </a:rPr>
              <a:t>Case</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477983" y="1334944"/>
            <a:ext cx="5821218" cy="6114312"/>
          </a:xfrm>
        </p:spPr>
        <p:txBody>
          <a:bodyPr>
            <a:noAutofit/>
          </a:bodyPr>
          <a:lstStyle/>
          <a:p>
            <a:r>
              <a:rPr lang="en-US" sz="3200" dirty="0"/>
              <a:t>Finally, duodenum samples from a new endoscopy showed structures compatible with </a:t>
            </a:r>
            <a:r>
              <a:rPr lang="en-US" sz="3200" i="1" dirty="0" err="1"/>
              <a:t>Cystoisospora</a:t>
            </a:r>
            <a:r>
              <a:rPr lang="en-US" sz="3200" i="1" dirty="0"/>
              <a:t> belli</a:t>
            </a:r>
          </a:p>
          <a:p>
            <a:r>
              <a:rPr lang="en-US" sz="3200" dirty="0"/>
              <a:t>Repeat stool exam finally revealed oocysts </a:t>
            </a:r>
            <a:r>
              <a:rPr lang="en-US" sz="3200" dirty="0">
                <a:sym typeface="Wingdings" pitchFamily="2" charset="2"/>
              </a:rPr>
              <a:t> </a:t>
            </a:r>
            <a:endParaRPr lang="en-US" sz="3200" dirty="0"/>
          </a:p>
          <a:p>
            <a:r>
              <a:rPr lang="en-US" sz="3200" dirty="0"/>
              <a:t>He received cotrimoxazole and symptoms resolved</a:t>
            </a:r>
          </a:p>
          <a:p>
            <a:r>
              <a:rPr lang="en-US" sz="3200" dirty="0"/>
              <a:t>Eosinophilia resolved</a:t>
            </a:r>
          </a:p>
          <a:p>
            <a:r>
              <a:rPr lang="en-US" sz="3200" dirty="0"/>
              <a:t>4 months later, he remained symptom-free and gained 28 kg </a:t>
            </a:r>
            <a:endParaRPr lang="en-US"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627122" y="1091249"/>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1096E2-6960-CECC-420C-7FF27CB763DA}"/>
              </a:ext>
            </a:extLst>
          </p:cNvPr>
          <p:cNvSpPr txBox="1"/>
          <p:nvPr/>
        </p:nvSpPr>
        <p:spPr>
          <a:xfrm>
            <a:off x="8041905" y="6488668"/>
            <a:ext cx="2964594" cy="369332"/>
          </a:xfrm>
          <a:prstGeom prst="rect">
            <a:avLst/>
          </a:prstGeom>
          <a:noFill/>
        </p:spPr>
        <p:txBody>
          <a:bodyPr wrap="none" rtlCol="0">
            <a:spAutoFit/>
          </a:bodyPr>
          <a:lstStyle/>
          <a:p>
            <a:r>
              <a:rPr lang="en-US" dirty="0"/>
              <a:t>Rio-</a:t>
            </a:r>
            <a:r>
              <a:rPr lang="en-US" dirty="0" err="1"/>
              <a:t>Crestelo</a:t>
            </a:r>
            <a:r>
              <a:rPr lang="en-US" dirty="0"/>
              <a:t> et al. AIDS 2022</a:t>
            </a:r>
          </a:p>
        </p:txBody>
      </p:sp>
      <p:pic>
        <p:nvPicPr>
          <p:cNvPr id="8" name="Picture 7">
            <a:extLst>
              <a:ext uri="{FF2B5EF4-FFF2-40B4-BE49-F238E27FC236}">
                <a16:creationId xmlns:a16="http://schemas.microsoft.com/office/drawing/2014/main" id="{F3DCA5E3-1C4F-981F-6AD0-F5A2DA3AFB9B}"/>
              </a:ext>
            </a:extLst>
          </p:cNvPr>
          <p:cNvPicPr>
            <a:picLocks noChangeAspect="1"/>
          </p:cNvPicPr>
          <p:nvPr/>
        </p:nvPicPr>
        <p:blipFill>
          <a:blip r:embed="rId3"/>
          <a:stretch>
            <a:fillRect/>
          </a:stretch>
        </p:blipFill>
        <p:spPr>
          <a:xfrm>
            <a:off x="6299201" y="1469973"/>
            <a:ext cx="5265678" cy="4062464"/>
          </a:xfrm>
          <a:prstGeom prst="rect">
            <a:avLst/>
          </a:prstGeom>
        </p:spPr>
      </p:pic>
      <p:sp>
        <p:nvSpPr>
          <p:cNvPr id="9" name="TextBox 8">
            <a:extLst>
              <a:ext uri="{FF2B5EF4-FFF2-40B4-BE49-F238E27FC236}">
                <a16:creationId xmlns:a16="http://schemas.microsoft.com/office/drawing/2014/main" id="{F7C3E19B-9216-73C9-FB60-97EAA3BD5664}"/>
              </a:ext>
            </a:extLst>
          </p:cNvPr>
          <p:cNvSpPr txBox="1"/>
          <p:nvPr/>
        </p:nvSpPr>
        <p:spPr>
          <a:xfrm>
            <a:off x="7355379" y="5676847"/>
            <a:ext cx="3423245" cy="369332"/>
          </a:xfrm>
          <a:prstGeom prst="rect">
            <a:avLst/>
          </a:prstGeom>
          <a:noFill/>
        </p:spPr>
        <p:txBody>
          <a:bodyPr wrap="none" rtlCol="0">
            <a:spAutoFit/>
          </a:bodyPr>
          <a:lstStyle/>
          <a:p>
            <a:r>
              <a:rPr lang="en-US" b="1" dirty="0"/>
              <a:t>Fecal smear: Oval oocyst in center</a:t>
            </a:r>
          </a:p>
        </p:txBody>
      </p:sp>
      <p:sp>
        <p:nvSpPr>
          <p:cNvPr id="4" name="Down Arrow 3">
            <a:extLst>
              <a:ext uri="{FF2B5EF4-FFF2-40B4-BE49-F238E27FC236}">
                <a16:creationId xmlns:a16="http://schemas.microsoft.com/office/drawing/2014/main" id="{33ECE565-9436-4F48-2841-F022EF8FA1B9}"/>
              </a:ext>
            </a:extLst>
          </p:cNvPr>
          <p:cNvSpPr/>
          <p:nvPr/>
        </p:nvSpPr>
        <p:spPr>
          <a:xfrm rot="5400000">
            <a:off x="9466290" y="2417352"/>
            <a:ext cx="484632" cy="97840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4">
                    <a:lumMod val="40000"/>
                    <a:lumOff val="60000"/>
                  </a:schemeClr>
                </a:solidFill>
              </a:ln>
            </a:endParaRPr>
          </a:p>
        </p:txBody>
      </p:sp>
    </p:spTree>
    <p:extLst>
      <p:ext uri="{BB962C8B-B14F-4D97-AF65-F5344CB8AC3E}">
        <p14:creationId xmlns:p14="http://schemas.microsoft.com/office/powerpoint/2010/main" val="18510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107576" y="-195110"/>
            <a:ext cx="12084423" cy="1325563"/>
          </a:xfrm>
        </p:spPr>
        <p:txBody>
          <a:bodyPr>
            <a:normAutofit/>
          </a:bodyPr>
          <a:lstStyle/>
          <a:p>
            <a:pPr algn="ctr"/>
            <a:r>
              <a:rPr lang="en-US" sz="4000" b="1" dirty="0">
                <a:latin typeface="Helvetica" pitchFamily="2" charset="0"/>
              </a:rPr>
              <a:t>What’s new with </a:t>
            </a:r>
            <a:r>
              <a:rPr lang="en-US" sz="4000" b="1" i="1" dirty="0">
                <a:latin typeface="Helvetica" pitchFamily="2" charset="0"/>
              </a:rPr>
              <a:t>Cryptosporidium</a:t>
            </a:r>
            <a:r>
              <a:rPr lang="en-US" sz="4000" b="1" dirty="0">
                <a:latin typeface="Helvetica" pitchFamily="2" charset="0"/>
              </a:rPr>
              <a:t> infection?</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477981" y="1099456"/>
            <a:ext cx="11437794" cy="6114312"/>
          </a:xfrm>
        </p:spPr>
        <p:txBody>
          <a:bodyPr>
            <a:noAutofit/>
          </a:bodyPr>
          <a:lstStyle/>
          <a:p>
            <a:r>
              <a:rPr lang="en-US" sz="2900" dirty="0"/>
              <a:t>There is no still highly effective, pathogen-directed treatment for </a:t>
            </a:r>
            <a:r>
              <a:rPr lang="en-US" sz="2900" i="1" dirty="0"/>
              <a:t>Cryptosporidium</a:t>
            </a:r>
            <a:r>
              <a:rPr lang="en-US" sz="2900" dirty="0"/>
              <a:t>-related diarrhea in setting of HIV</a:t>
            </a:r>
          </a:p>
          <a:p>
            <a:r>
              <a:rPr lang="en-US" sz="2900" dirty="0"/>
              <a:t>In Malawi, clofazimine was studied in RCT based on </a:t>
            </a:r>
            <a:r>
              <a:rPr lang="en-US" sz="2900" i="1" dirty="0"/>
              <a:t>in vitro </a:t>
            </a:r>
            <a:r>
              <a:rPr lang="en-US" sz="2900" dirty="0"/>
              <a:t>activity</a:t>
            </a:r>
          </a:p>
          <a:p>
            <a:pPr marL="457200" lvl="1" indent="0">
              <a:buNone/>
            </a:pPr>
            <a:endParaRPr lang="en-US" sz="3200" dirty="0"/>
          </a:p>
          <a:p>
            <a:pPr marL="0" indent="0">
              <a:buNone/>
            </a:pPr>
            <a:r>
              <a:rPr lang="en-US" sz="2600" b="1" dirty="0"/>
              <a:t>  No</a:t>
            </a:r>
            <a:r>
              <a:rPr lang="en-US" sz="2600" dirty="0"/>
              <a:t> </a:t>
            </a:r>
            <a:r>
              <a:rPr lang="en-US" sz="2600" b="1" dirty="0"/>
              <a:t>difference</a:t>
            </a:r>
            <a:r>
              <a:rPr lang="en-US" sz="2600" dirty="0"/>
              <a:t> in diarrhea resolution</a:t>
            </a:r>
            <a:r>
              <a:rPr lang="en-US" sz="2600" dirty="0">
                <a:sym typeface="Wingdings" pitchFamily="2" charset="2"/>
              </a:rPr>
              <a:t> </a:t>
            </a:r>
            <a:endParaRPr lang="en-US" sz="2600" dirty="0"/>
          </a:p>
          <a:p>
            <a:pPr marL="0" indent="0">
              <a:lnSpc>
                <a:spcPct val="100000"/>
              </a:lnSpc>
              <a:spcBef>
                <a:spcPts val="400"/>
              </a:spcBef>
              <a:buNone/>
            </a:pPr>
            <a:endParaRPr lang="en-US" sz="3000" dirty="0"/>
          </a:p>
          <a:p>
            <a:pPr>
              <a:lnSpc>
                <a:spcPct val="100000"/>
              </a:lnSpc>
              <a:spcBef>
                <a:spcPts val="400"/>
              </a:spcBef>
            </a:pPr>
            <a:r>
              <a:rPr lang="en-US" sz="2900" dirty="0"/>
              <a:t>Current therapy: rapid ART </a:t>
            </a:r>
          </a:p>
          <a:p>
            <a:pPr marL="0" indent="0">
              <a:lnSpc>
                <a:spcPct val="100000"/>
              </a:lnSpc>
              <a:spcBef>
                <a:spcPts val="400"/>
              </a:spcBef>
              <a:buNone/>
            </a:pPr>
            <a:r>
              <a:rPr lang="en-US" sz="2900" dirty="0"/>
              <a:t>  initiation (consider as inpatient) </a:t>
            </a:r>
          </a:p>
          <a:p>
            <a:pPr marL="0" indent="0">
              <a:lnSpc>
                <a:spcPct val="100000"/>
              </a:lnSpc>
              <a:spcBef>
                <a:spcPts val="400"/>
              </a:spcBef>
              <a:buNone/>
            </a:pPr>
            <a:r>
              <a:rPr lang="en-US" sz="2900" dirty="0"/>
              <a:t>  w/ treatment of electrolytes</a:t>
            </a:r>
            <a:r>
              <a:rPr lang="en-US" sz="2900" i="1" dirty="0"/>
              <a:t> </a:t>
            </a:r>
          </a:p>
          <a:p>
            <a:pPr marL="0" indent="0">
              <a:lnSpc>
                <a:spcPct val="100000"/>
              </a:lnSpc>
              <a:spcBef>
                <a:spcPts val="400"/>
              </a:spcBef>
              <a:buNone/>
            </a:pPr>
            <a:r>
              <a:rPr lang="en-US" sz="2900" dirty="0"/>
              <a:t>  derangements, dehydration</a:t>
            </a:r>
          </a:p>
          <a:p>
            <a:pPr lvl="1">
              <a:lnSpc>
                <a:spcPct val="100000"/>
              </a:lnSpc>
              <a:spcBef>
                <a:spcPts val="400"/>
              </a:spcBef>
            </a:pPr>
            <a:r>
              <a:rPr lang="en-US" sz="2800" dirty="0"/>
              <a:t>Median time to resolution with ART is 6 weeks (range 1-15)</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185475" y="864928"/>
            <a:ext cx="1189894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1096E2-6960-CECC-420C-7FF27CB763DA}"/>
              </a:ext>
            </a:extLst>
          </p:cNvPr>
          <p:cNvSpPr txBox="1"/>
          <p:nvPr/>
        </p:nvSpPr>
        <p:spPr>
          <a:xfrm>
            <a:off x="1783970" y="6488668"/>
            <a:ext cx="5639364" cy="369332"/>
          </a:xfrm>
          <a:prstGeom prst="rect">
            <a:avLst/>
          </a:prstGeom>
          <a:noFill/>
        </p:spPr>
        <p:txBody>
          <a:bodyPr wrap="none" rtlCol="0">
            <a:spAutoFit/>
          </a:bodyPr>
          <a:lstStyle/>
          <a:p>
            <a:r>
              <a:rPr lang="en-US" dirty="0" err="1"/>
              <a:t>Iroh</a:t>
            </a:r>
            <a:r>
              <a:rPr lang="en-US" dirty="0"/>
              <a:t> Tam </a:t>
            </a:r>
            <a:r>
              <a:rPr lang="en-US" i="1" dirty="0"/>
              <a:t>et al. </a:t>
            </a:r>
            <a:r>
              <a:rPr lang="en-US" dirty="0"/>
              <a:t>2021 CID.                   </a:t>
            </a:r>
            <a:r>
              <a:rPr lang="en-US" dirty="0" err="1"/>
              <a:t>Carr</a:t>
            </a:r>
            <a:r>
              <a:rPr lang="en-US" dirty="0"/>
              <a:t> et al. Lancet 1998  </a:t>
            </a:r>
          </a:p>
        </p:txBody>
      </p:sp>
      <p:pic>
        <p:nvPicPr>
          <p:cNvPr id="4" name="Picture 3">
            <a:extLst>
              <a:ext uri="{FF2B5EF4-FFF2-40B4-BE49-F238E27FC236}">
                <a16:creationId xmlns:a16="http://schemas.microsoft.com/office/drawing/2014/main" id="{9F125016-0DD9-FC8F-ADBA-5011E80AE986}"/>
              </a:ext>
            </a:extLst>
          </p:cNvPr>
          <p:cNvPicPr>
            <a:picLocks noChangeAspect="1"/>
          </p:cNvPicPr>
          <p:nvPr/>
        </p:nvPicPr>
        <p:blipFill>
          <a:blip r:embed="rId3"/>
          <a:stretch>
            <a:fillRect/>
          </a:stretch>
        </p:blipFill>
        <p:spPr>
          <a:xfrm>
            <a:off x="5825066" y="2685144"/>
            <a:ext cx="6402263" cy="2917792"/>
          </a:xfrm>
          <a:prstGeom prst="rect">
            <a:avLst/>
          </a:prstGeom>
        </p:spPr>
      </p:pic>
    </p:spTree>
    <p:extLst>
      <p:ext uri="{BB962C8B-B14F-4D97-AF65-F5344CB8AC3E}">
        <p14:creationId xmlns:p14="http://schemas.microsoft.com/office/powerpoint/2010/main" val="227346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554182" y="-240222"/>
            <a:ext cx="11637818" cy="1325563"/>
          </a:xfrm>
        </p:spPr>
        <p:txBody>
          <a:bodyPr>
            <a:normAutofit/>
          </a:bodyPr>
          <a:lstStyle/>
          <a:p>
            <a:pPr algn="ctr"/>
            <a:r>
              <a:rPr lang="en-US" sz="3800" b="1" dirty="0">
                <a:latin typeface="Helvetica" pitchFamily="2" charset="0"/>
              </a:rPr>
              <a:t>Pitfalls when managing chronic diarrhea in HIV</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295878" y="883306"/>
            <a:ext cx="11896122" cy="5643549"/>
          </a:xfrm>
        </p:spPr>
        <p:txBody>
          <a:bodyPr>
            <a:normAutofit fontScale="92500" lnSpcReduction="10000"/>
          </a:bodyPr>
          <a:lstStyle/>
          <a:p>
            <a:r>
              <a:rPr lang="en-US" sz="3200" dirty="0"/>
              <a:t>Not sending stool for appropriate stains, incl. MC&amp;S and mod. auramine stain</a:t>
            </a:r>
          </a:p>
          <a:p>
            <a:endParaRPr lang="en-US" sz="3200" dirty="0"/>
          </a:p>
          <a:p>
            <a:r>
              <a:rPr lang="en-US" sz="3200" dirty="0"/>
              <a:t>Not deploying empirical cotrimoxazole in HIV-associated chronic diarrhea without a diagnosis</a:t>
            </a:r>
          </a:p>
          <a:p>
            <a:endParaRPr lang="en-US" sz="3200" dirty="0"/>
          </a:p>
          <a:p>
            <a:r>
              <a:rPr lang="en-US" sz="3200" dirty="0"/>
              <a:t>Not considering GI TB in patients with chronic diarrhea especially those with fever in high TB prevalence regions; also consider CMV colitis</a:t>
            </a:r>
          </a:p>
          <a:p>
            <a:pPr lvl="1"/>
            <a:r>
              <a:rPr lang="en-US" sz="2800" dirty="0"/>
              <a:t>✓urine TB LAM, CXR, sputum Gene XPERT, </a:t>
            </a:r>
            <a:r>
              <a:rPr lang="en-US" sz="2800" dirty="0" err="1"/>
              <a:t>abd</a:t>
            </a:r>
            <a:r>
              <a:rPr lang="en-US" sz="2800" dirty="0"/>
              <a:t> U/S, </a:t>
            </a:r>
            <a:r>
              <a:rPr lang="en-US" sz="2800" dirty="0" err="1"/>
              <a:t>myco</a:t>
            </a:r>
            <a:r>
              <a:rPr lang="en-US" sz="2800" dirty="0"/>
              <a:t>. blood cultures</a:t>
            </a:r>
          </a:p>
          <a:p>
            <a:endParaRPr lang="en-US" sz="3200" dirty="0"/>
          </a:p>
          <a:p>
            <a:r>
              <a:rPr lang="en-US" sz="3200" dirty="0"/>
              <a:t>Discharging patient with ongoing diarrhea after initial rehydration with undefined plan for ART initiation</a:t>
            </a:r>
          </a:p>
          <a:p>
            <a:pPr lvl="1"/>
            <a:r>
              <a:rPr lang="en-US" sz="2800" dirty="0"/>
              <a:t>Chronic diarrhea in AHD is indication for </a:t>
            </a:r>
            <a:r>
              <a:rPr lang="en-US" sz="2800" u="sng" dirty="0"/>
              <a:t>urgent ART</a:t>
            </a:r>
            <a:r>
              <a:rPr lang="en-US" sz="2800" dirty="0"/>
              <a:t>, if possible in-hospital</a:t>
            </a:r>
          </a:p>
          <a:p>
            <a:pPr marL="0" indent="0">
              <a:buNone/>
            </a:pPr>
            <a:endParaRPr lang="en-US" sz="3200" dirty="0"/>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554182" y="847832"/>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6FD97E-E066-86E3-631C-60DEFA2BE639}"/>
              </a:ext>
            </a:extLst>
          </p:cNvPr>
          <p:cNvSpPr txBox="1"/>
          <p:nvPr/>
        </p:nvSpPr>
        <p:spPr>
          <a:xfrm>
            <a:off x="2840064" y="6488668"/>
            <a:ext cx="5859489" cy="369332"/>
          </a:xfrm>
          <a:prstGeom prst="rect">
            <a:avLst/>
          </a:prstGeom>
          <a:noFill/>
        </p:spPr>
        <p:txBody>
          <a:bodyPr wrap="none" rtlCol="0">
            <a:spAutoFit/>
          </a:bodyPr>
          <a:lstStyle/>
          <a:p>
            <a:r>
              <a:rPr lang="en-US" dirty="0"/>
              <a:t>Adopted from Stead et al. SAHCS 2022 Adult AHD Guidelines</a:t>
            </a:r>
          </a:p>
        </p:txBody>
      </p:sp>
    </p:spTree>
    <p:extLst>
      <p:ext uri="{BB962C8B-B14F-4D97-AF65-F5344CB8AC3E}">
        <p14:creationId xmlns:p14="http://schemas.microsoft.com/office/powerpoint/2010/main" val="13227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E1815-38C0-DB05-50E4-4F12B0B99CC4}"/>
              </a:ext>
            </a:extLst>
          </p:cNvPr>
          <p:cNvSpPr>
            <a:spLocks noGrp="1"/>
          </p:cNvSpPr>
          <p:nvPr>
            <p:ph type="title"/>
          </p:nvPr>
        </p:nvSpPr>
        <p:spPr>
          <a:xfrm>
            <a:off x="153960" y="54390"/>
            <a:ext cx="10515600" cy="1325563"/>
          </a:xfrm>
        </p:spPr>
        <p:txBody>
          <a:bodyPr>
            <a:normAutofit/>
          </a:bodyPr>
          <a:lstStyle/>
          <a:p>
            <a:r>
              <a:rPr lang="en-US" sz="4000" b="1" dirty="0">
                <a:latin typeface="Helvetica" pitchFamily="2" charset="0"/>
              </a:rPr>
              <a:t>What are current outcomes of people with advanced HIV after hospital discharge?</a:t>
            </a:r>
          </a:p>
        </p:txBody>
      </p:sp>
      <p:sp>
        <p:nvSpPr>
          <p:cNvPr id="3" name="Content Placeholder 2">
            <a:extLst>
              <a:ext uri="{FF2B5EF4-FFF2-40B4-BE49-F238E27FC236}">
                <a16:creationId xmlns:a16="http://schemas.microsoft.com/office/drawing/2014/main" id="{B2A8D06C-595D-88AC-1B75-C5652BF8682D}"/>
              </a:ext>
            </a:extLst>
          </p:cNvPr>
          <p:cNvSpPr>
            <a:spLocks noGrp="1"/>
          </p:cNvSpPr>
          <p:nvPr>
            <p:ph idx="1"/>
          </p:nvPr>
        </p:nvSpPr>
        <p:spPr>
          <a:xfrm>
            <a:off x="0" y="1535522"/>
            <a:ext cx="9341853" cy="3322440"/>
          </a:xfrm>
        </p:spPr>
        <p:txBody>
          <a:bodyPr>
            <a:normAutofit/>
          </a:bodyPr>
          <a:lstStyle/>
          <a:p>
            <a:r>
              <a:rPr lang="en-US" dirty="0"/>
              <a:t>A recent meta-analysis shows that post-discharge mortality remains high in Africa (23%) vs USA (7.5%)</a:t>
            </a:r>
          </a:p>
        </p:txBody>
      </p:sp>
      <p:pic>
        <p:nvPicPr>
          <p:cNvPr id="8" name="Picture 7">
            <a:extLst>
              <a:ext uri="{FF2B5EF4-FFF2-40B4-BE49-F238E27FC236}">
                <a16:creationId xmlns:a16="http://schemas.microsoft.com/office/drawing/2014/main" id="{ACEBED49-F906-6D76-50AE-96A1B67A78A4}"/>
              </a:ext>
            </a:extLst>
          </p:cNvPr>
          <p:cNvPicPr>
            <a:picLocks noChangeAspect="1"/>
          </p:cNvPicPr>
          <p:nvPr/>
        </p:nvPicPr>
        <p:blipFill>
          <a:blip r:embed="rId3"/>
          <a:stretch>
            <a:fillRect/>
          </a:stretch>
        </p:blipFill>
        <p:spPr>
          <a:xfrm>
            <a:off x="203199" y="2415934"/>
            <a:ext cx="11785601" cy="1388397"/>
          </a:xfrm>
          <a:prstGeom prst="rect">
            <a:avLst/>
          </a:prstGeom>
        </p:spPr>
      </p:pic>
      <p:sp>
        <p:nvSpPr>
          <p:cNvPr id="9" name="TextBox 8">
            <a:extLst>
              <a:ext uri="{FF2B5EF4-FFF2-40B4-BE49-F238E27FC236}">
                <a16:creationId xmlns:a16="http://schemas.microsoft.com/office/drawing/2014/main" id="{791BF7E3-426B-E105-BF02-61DEC239746B}"/>
              </a:ext>
            </a:extLst>
          </p:cNvPr>
          <p:cNvSpPr txBox="1"/>
          <p:nvPr/>
        </p:nvSpPr>
        <p:spPr>
          <a:xfrm>
            <a:off x="1941149" y="6534834"/>
            <a:ext cx="8066311" cy="646331"/>
          </a:xfrm>
          <a:prstGeom prst="rect">
            <a:avLst/>
          </a:prstGeom>
          <a:noFill/>
        </p:spPr>
        <p:txBody>
          <a:bodyPr wrap="none" rtlCol="0">
            <a:spAutoFit/>
          </a:bodyPr>
          <a:lstStyle/>
          <a:p>
            <a:r>
              <a:rPr lang="en-US" dirty="0"/>
              <a:t>Ford N, et al. Lancet HIV 2022           </a:t>
            </a:r>
            <a:r>
              <a:rPr lang="en-US" dirty="0" err="1"/>
              <a:t>Bossard</a:t>
            </a:r>
            <a:r>
              <a:rPr lang="en-US" dirty="0"/>
              <a:t>, et al. J </a:t>
            </a:r>
            <a:r>
              <a:rPr lang="en-US" dirty="0" err="1"/>
              <a:t>Acquir</a:t>
            </a:r>
            <a:r>
              <a:rPr lang="en-US" dirty="0"/>
              <a:t> Immune </a:t>
            </a:r>
            <a:r>
              <a:rPr lang="en-US" dirty="0" err="1"/>
              <a:t>Defic</a:t>
            </a:r>
            <a:r>
              <a:rPr lang="en-US" dirty="0"/>
              <a:t> </a:t>
            </a:r>
            <a:r>
              <a:rPr lang="en-US" dirty="0" err="1"/>
              <a:t>Syndr</a:t>
            </a:r>
            <a:r>
              <a:rPr lang="en-US" dirty="0"/>
              <a:t> 2021</a:t>
            </a:r>
          </a:p>
          <a:p>
            <a:r>
              <a:rPr lang="en-US" dirty="0"/>
              <a:t>   </a:t>
            </a:r>
          </a:p>
        </p:txBody>
      </p:sp>
      <p:cxnSp>
        <p:nvCxnSpPr>
          <p:cNvPr id="4" name="Straight Connector 3">
            <a:extLst>
              <a:ext uri="{FF2B5EF4-FFF2-40B4-BE49-F238E27FC236}">
                <a16:creationId xmlns:a16="http://schemas.microsoft.com/office/drawing/2014/main" id="{161F1A5D-05E6-B546-6071-5C094DF893EF}"/>
              </a:ext>
            </a:extLst>
          </p:cNvPr>
          <p:cNvCxnSpPr>
            <a:cxnSpLocks/>
          </p:cNvCxnSpPr>
          <p:nvPr/>
        </p:nvCxnSpPr>
        <p:spPr>
          <a:xfrm>
            <a:off x="153960" y="1379953"/>
            <a:ext cx="10429373"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C971922-5F21-CB3F-21A8-33AF564BD0B5}"/>
              </a:ext>
            </a:extLst>
          </p:cNvPr>
          <p:cNvSpPr txBox="1"/>
          <p:nvPr/>
        </p:nvSpPr>
        <p:spPr>
          <a:xfrm>
            <a:off x="9721293" y="3490953"/>
            <a:ext cx="2145811" cy="375005"/>
          </a:xfrm>
          <a:prstGeom prst="rect">
            <a:avLst/>
          </a:prstGeom>
          <a:noFill/>
          <a:ln w="38100">
            <a:solidFill>
              <a:srgbClr val="FF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D1DB3708-993F-2D0D-A099-C616597FAA71}"/>
              </a:ext>
            </a:extLst>
          </p:cNvPr>
          <p:cNvSpPr txBox="1"/>
          <p:nvPr/>
        </p:nvSpPr>
        <p:spPr>
          <a:xfrm>
            <a:off x="9721293" y="3098204"/>
            <a:ext cx="1945774" cy="375005"/>
          </a:xfrm>
          <a:prstGeom prst="rect">
            <a:avLst/>
          </a:prstGeom>
          <a:noFill/>
          <a:ln w="38100">
            <a:solidFill>
              <a:srgbClr val="FF0000"/>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49BA5ADF-DE90-0261-36E6-8BDC22851F7A}"/>
              </a:ext>
            </a:extLst>
          </p:cNvPr>
          <p:cNvSpPr txBox="1"/>
          <p:nvPr/>
        </p:nvSpPr>
        <p:spPr>
          <a:xfrm>
            <a:off x="153960" y="4155479"/>
            <a:ext cx="12441419" cy="1723549"/>
          </a:xfrm>
          <a:prstGeom prst="rect">
            <a:avLst/>
          </a:prstGeom>
          <a:noFill/>
        </p:spPr>
        <p:txBody>
          <a:bodyPr wrap="none" rtlCol="0">
            <a:spAutoFit/>
          </a:bodyPr>
          <a:lstStyle/>
          <a:p>
            <a:r>
              <a:rPr lang="en-US" sz="2800" b="1" dirty="0"/>
              <a:t>No difference </a:t>
            </a:r>
            <a:r>
              <a:rPr lang="en-US" sz="2800" dirty="0"/>
              <a:t>was found in </a:t>
            </a:r>
            <a:r>
              <a:rPr lang="en-US" sz="2800" b="1" dirty="0"/>
              <a:t>proportion of patients who died </a:t>
            </a:r>
            <a:r>
              <a:rPr lang="en-US" sz="2800" dirty="0"/>
              <a:t>following discharge </a:t>
            </a:r>
          </a:p>
          <a:p>
            <a:r>
              <a:rPr lang="en-US" sz="2800" dirty="0"/>
              <a:t>comparing studies published </a:t>
            </a:r>
            <a:r>
              <a:rPr lang="en-US" sz="2800" b="1" dirty="0"/>
              <a:t>before 2016 and studies published after 2016.</a:t>
            </a:r>
          </a:p>
          <a:p>
            <a:endParaRPr lang="en-US" sz="2200" dirty="0"/>
          </a:p>
          <a:p>
            <a:r>
              <a:rPr lang="en-US" sz="2800" b="1" i="1" dirty="0"/>
              <a:t>Linked to care after discharge</a:t>
            </a:r>
            <a:r>
              <a:rPr lang="en-US" sz="2800" dirty="0"/>
              <a:t>: overall pooled proportion of </a:t>
            </a:r>
            <a:r>
              <a:rPr lang="en-US" sz="2800" b="1" i="1" dirty="0"/>
              <a:t>42%</a:t>
            </a:r>
            <a:endParaRPr lang="en-US" sz="2800" dirty="0"/>
          </a:p>
        </p:txBody>
      </p:sp>
    </p:spTree>
    <p:extLst>
      <p:ext uri="{BB962C8B-B14F-4D97-AF65-F5344CB8AC3E}">
        <p14:creationId xmlns:p14="http://schemas.microsoft.com/office/powerpoint/2010/main" val="317983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ChangeArrowheads="1"/>
          </p:cNvSpPr>
          <p:nvPr/>
        </p:nvSpPr>
        <p:spPr bwMode="auto">
          <a:xfrm>
            <a:off x="711200" y="2286000"/>
            <a:ext cx="110744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96875" indent="-396875">
              <a:buFontTx/>
              <a:buNone/>
            </a:pPr>
            <a:endParaRPr lang="en-US" b="1"/>
          </a:p>
          <a:p>
            <a:pPr marL="396875" indent="-396875">
              <a:buFontTx/>
              <a:buNone/>
            </a:pPr>
            <a:endParaRPr lang="en-US" b="1"/>
          </a:p>
          <a:p>
            <a:pPr marL="396875" indent="-396875">
              <a:buFontTx/>
              <a:buNone/>
            </a:pPr>
            <a:endParaRPr lang="en-US" b="1"/>
          </a:p>
          <a:p>
            <a:pPr marL="396875" indent="-396875">
              <a:buFontTx/>
              <a:buNone/>
            </a:pPr>
            <a:endParaRPr lang="en-US" b="1"/>
          </a:p>
          <a:p>
            <a:pPr marL="396875" indent="-396875">
              <a:buFontTx/>
              <a:buNone/>
            </a:pPr>
            <a:endParaRPr lang="en-US" b="1"/>
          </a:p>
        </p:txBody>
      </p:sp>
      <p:sp>
        <p:nvSpPr>
          <p:cNvPr id="801795" name="Text Box 3"/>
          <p:cNvSpPr txBox="1">
            <a:spLocks noChangeArrowheads="1"/>
          </p:cNvSpPr>
          <p:nvPr/>
        </p:nvSpPr>
        <p:spPr bwMode="auto">
          <a:xfrm>
            <a:off x="12069234" y="346075"/>
            <a:ext cx="18466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0"/>
              </a:spcBef>
              <a:buFontTx/>
              <a:buNone/>
            </a:pPr>
            <a:endParaRPr lang="en-US" sz="2400">
              <a:latin typeface="Times New Roman" charset="0"/>
            </a:endParaRPr>
          </a:p>
        </p:txBody>
      </p:sp>
      <p:graphicFrame>
        <p:nvGraphicFramePr>
          <p:cNvPr id="801796" name="Object 4"/>
          <p:cNvGraphicFramePr>
            <a:graphicFrameLocks noChangeAspect="1"/>
          </p:cNvGraphicFramePr>
          <p:nvPr/>
        </p:nvGraphicFramePr>
        <p:xfrm>
          <a:off x="508000" y="2438400"/>
          <a:ext cx="11480800" cy="2798763"/>
        </p:xfrm>
        <a:graphic>
          <a:graphicData uri="http://schemas.openxmlformats.org/presentationml/2006/ole">
            <mc:AlternateContent xmlns:mc="http://schemas.openxmlformats.org/markup-compatibility/2006">
              <mc:Choice xmlns:v="urn:schemas-microsoft-com:vml" Requires="v">
                <p:oleObj name="Chart" r:id="rId3" imgW="6200851" imgH="2295449" progId="Excel.Chart.8">
                  <p:embed/>
                </p:oleObj>
              </mc:Choice>
              <mc:Fallback>
                <p:oleObj name="Chart" r:id="rId3" imgW="6200851" imgH="2295449" progId="Excel.Chart.8">
                  <p:embed/>
                  <p:pic>
                    <p:nvPicPr>
                      <p:cNvPr id="8017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438400"/>
                        <a:ext cx="11480800" cy="2798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1799" name="Text Box 7"/>
          <p:cNvSpPr txBox="1">
            <a:spLocks noChangeArrowheads="1"/>
          </p:cNvSpPr>
          <p:nvPr/>
        </p:nvSpPr>
        <p:spPr bwMode="auto">
          <a:xfrm>
            <a:off x="7977650" y="4381500"/>
            <a:ext cx="2133918"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796925" indent="-28575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1600" b="1" dirty="0">
                <a:solidFill>
                  <a:srgbClr val="FFFFFF"/>
                </a:solidFill>
                <a:latin typeface="Tahoma" charset="0"/>
              </a:rPr>
              <a:t>41% Initiated ART  </a:t>
            </a:r>
          </a:p>
        </p:txBody>
      </p:sp>
      <p:sp>
        <p:nvSpPr>
          <p:cNvPr id="801800" name="Text Box 8"/>
          <p:cNvSpPr txBox="1">
            <a:spLocks noChangeArrowheads="1"/>
          </p:cNvSpPr>
          <p:nvPr/>
        </p:nvSpPr>
        <p:spPr bwMode="auto">
          <a:xfrm>
            <a:off x="7660286" y="3610066"/>
            <a:ext cx="253146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796925" indent="-28575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1600" b="1" dirty="0">
                <a:solidFill>
                  <a:srgbClr val="FFFFFF"/>
                </a:solidFill>
                <a:latin typeface="Tahoma" charset="0"/>
              </a:rPr>
              <a:t>29% Died Prior to ART</a:t>
            </a:r>
          </a:p>
        </p:txBody>
      </p:sp>
      <p:sp>
        <p:nvSpPr>
          <p:cNvPr id="801802" name="Line 10"/>
          <p:cNvSpPr>
            <a:spLocks noChangeShapeType="1"/>
          </p:cNvSpPr>
          <p:nvPr/>
        </p:nvSpPr>
        <p:spPr bwMode="auto">
          <a:xfrm>
            <a:off x="7518400" y="4114800"/>
            <a:ext cx="0" cy="5334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1806" name="Text Box 14"/>
          <p:cNvSpPr txBox="1">
            <a:spLocks noChangeArrowheads="1"/>
          </p:cNvSpPr>
          <p:nvPr/>
        </p:nvSpPr>
        <p:spPr bwMode="auto">
          <a:xfrm>
            <a:off x="48751" y="5178211"/>
            <a:ext cx="401524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796925" indent="-28575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2000" b="1" dirty="0">
                <a:solidFill>
                  <a:srgbClr val="000000"/>
                </a:solidFill>
                <a:latin typeface="Tahoma" charset="0"/>
              </a:rPr>
              <a:t>Months After Discharge</a:t>
            </a:r>
          </a:p>
        </p:txBody>
      </p:sp>
      <p:sp>
        <p:nvSpPr>
          <p:cNvPr id="801807" name="Text Box 15"/>
          <p:cNvSpPr txBox="1">
            <a:spLocks noChangeArrowheads="1"/>
          </p:cNvSpPr>
          <p:nvPr/>
        </p:nvSpPr>
        <p:spPr bwMode="auto">
          <a:xfrm>
            <a:off x="3748688" y="5196989"/>
            <a:ext cx="86433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796925" indent="-28575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2000" b="1" dirty="0">
                <a:solidFill>
                  <a:srgbClr val="000000"/>
                </a:solidFill>
                <a:latin typeface="Tahoma" charset="0"/>
              </a:rPr>
              <a:t>2</a:t>
            </a:r>
          </a:p>
        </p:txBody>
      </p:sp>
      <p:sp>
        <p:nvSpPr>
          <p:cNvPr id="801808" name="Text Box 16"/>
          <p:cNvSpPr txBox="1">
            <a:spLocks noChangeArrowheads="1"/>
          </p:cNvSpPr>
          <p:nvPr/>
        </p:nvSpPr>
        <p:spPr bwMode="auto">
          <a:xfrm>
            <a:off x="7421545" y="5196989"/>
            <a:ext cx="86433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796925" indent="-28575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2000" b="1" dirty="0">
                <a:solidFill>
                  <a:srgbClr val="000000"/>
                </a:solidFill>
                <a:latin typeface="Tahoma" charset="0"/>
              </a:rPr>
              <a:t>4</a:t>
            </a:r>
          </a:p>
        </p:txBody>
      </p:sp>
      <p:sp>
        <p:nvSpPr>
          <p:cNvPr id="801809" name="Text Box 17"/>
          <p:cNvSpPr txBox="1">
            <a:spLocks noChangeArrowheads="1"/>
          </p:cNvSpPr>
          <p:nvPr/>
        </p:nvSpPr>
        <p:spPr bwMode="auto">
          <a:xfrm>
            <a:off x="10972800" y="5196989"/>
            <a:ext cx="86433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796925" indent="-28575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2000" b="1" dirty="0">
                <a:solidFill>
                  <a:srgbClr val="000000"/>
                </a:solidFill>
                <a:latin typeface="Tahoma" charset="0"/>
              </a:rPr>
              <a:t>6</a:t>
            </a:r>
          </a:p>
        </p:txBody>
      </p:sp>
      <p:sp>
        <p:nvSpPr>
          <p:cNvPr id="801811" name="Text Box 19"/>
          <p:cNvSpPr txBox="1">
            <a:spLocks noChangeArrowheads="1"/>
          </p:cNvSpPr>
          <p:nvPr/>
        </p:nvSpPr>
        <p:spPr bwMode="auto">
          <a:xfrm>
            <a:off x="5002155" y="5673500"/>
            <a:ext cx="2975495" cy="701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796925" indent="-285750">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spcBef>
                <a:spcPct val="20000"/>
              </a:spcBef>
              <a:buFontTx/>
              <a:buNone/>
            </a:pPr>
            <a:r>
              <a:rPr lang="en-US" sz="1800" b="1" i="1" dirty="0">
                <a:solidFill>
                  <a:srgbClr val="3333CC"/>
                </a:solidFill>
                <a:latin typeface="Tahoma" charset="0"/>
              </a:rPr>
              <a:t>Discharge to death:</a:t>
            </a:r>
          </a:p>
          <a:p>
            <a:pPr>
              <a:spcBef>
                <a:spcPct val="20000"/>
              </a:spcBef>
              <a:buFontTx/>
              <a:buNone/>
            </a:pPr>
            <a:r>
              <a:rPr lang="en-US" sz="1800" b="1" i="1" dirty="0">
                <a:solidFill>
                  <a:srgbClr val="3333CC"/>
                </a:solidFill>
                <a:latin typeface="Tahoma" charset="0"/>
              </a:rPr>
              <a:t>median 95 days</a:t>
            </a:r>
          </a:p>
        </p:txBody>
      </p:sp>
      <p:sp>
        <p:nvSpPr>
          <p:cNvPr id="801812" name="Line 20"/>
          <p:cNvSpPr>
            <a:spLocks noChangeShapeType="1"/>
          </p:cNvSpPr>
          <p:nvPr/>
        </p:nvSpPr>
        <p:spPr bwMode="auto">
          <a:xfrm rot="10800000">
            <a:off x="6489902" y="3767554"/>
            <a:ext cx="0" cy="1905000"/>
          </a:xfrm>
          <a:prstGeom prst="line">
            <a:avLst/>
          </a:prstGeom>
          <a:noFill/>
          <a:ln w="44450">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3" name="TextBox 22"/>
          <p:cNvSpPr txBox="1"/>
          <p:nvPr/>
        </p:nvSpPr>
        <p:spPr>
          <a:xfrm>
            <a:off x="-404649" y="6463167"/>
            <a:ext cx="4275960" cy="338554"/>
          </a:xfrm>
          <a:prstGeom prst="rect">
            <a:avLst/>
          </a:prstGeom>
          <a:noFill/>
        </p:spPr>
        <p:txBody>
          <a:bodyPr wrap="square" rtlCol="0">
            <a:spAutoFit/>
          </a:bodyPr>
          <a:lstStyle/>
          <a:p>
            <a:pPr algn="ctr"/>
            <a:r>
              <a:rPr lang="en-US" sz="1600" dirty="0" err="1"/>
              <a:t>Sunpath</a:t>
            </a:r>
            <a:r>
              <a:rPr lang="en-US" sz="1600" dirty="0"/>
              <a:t> H </a:t>
            </a:r>
            <a:r>
              <a:rPr lang="en-US" sz="1600" i="1" dirty="0"/>
              <a:t>et al </a:t>
            </a:r>
            <a:r>
              <a:rPr lang="en-US" sz="1600" dirty="0" err="1"/>
              <a:t>Int</a:t>
            </a:r>
            <a:r>
              <a:rPr lang="en-US" sz="1600" dirty="0"/>
              <a:t> J TB Lung 2011 </a:t>
            </a:r>
            <a:endParaRPr lang="en-US" sz="1600" dirty="0">
              <a:solidFill>
                <a:srgbClr val="FF0000"/>
              </a:solidFill>
            </a:endParaRPr>
          </a:p>
        </p:txBody>
      </p:sp>
      <p:sp>
        <p:nvSpPr>
          <p:cNvPr id="2" name="Title 1">
            <a:extLst>
              <a:ext uri="{FF2B5EF4-FFF2-40B4-BE49-F238E27FC236}">
                <a16:creationId xmlns:a16="http://schemas.microsoft.com/office/drawing/2014/main" id="{438C887D-70BE-3386-B21C-B8DA82966FCD}"/>
              </a:ext>
            </a:extLst>
          </p:cNvPr>
          <p:cNvSpPr txBox="1">
            <a:spLocks/>
          </p:cNvSpPr>
          <p:nvPr/>
        </p:nvSpPr>
        <p:spPr>
          <a:xfrm>
            <a:off x="248656" y="816206"/>
            <a:ext cx="11820577" cy="9727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Helvetica" pitchFamily="2" charset="0"/>
              </a:rPr>
              <a:t>Post-discharge trajectory of </a:t>
            </a:r>
          </a:p>
          <a:p>
            <a:pPr algn="ctr"/>
            <a:r>
              <a:rPr lang="en-US" b="1" dirty="0">
                <a:latin typeface="Helvetica" pitchFamily="2" charset="0"/>
              </a:rPr>
              <a:t>patients with advanced HIV</a:t>
            </a:r>
            <a:endParaRPr lang="en-US" b="1" dirty="0"/>
          </a:p>
        </p:txBody>
      </p:sp>
      <p:sp>
        <p:nvSpPr>
          <p:cNvPr id="5" name="TextBox 4">
            <a:extLst>
              <a:ext uri="{FF2B5EF4-FFF2-40B4-BE49-F238E27FC236}">
                <a16:creationId xmlns:a16="http://schemas.microsoft.com/office/drawing/2014/main" id="{9BCA92A6-2AFC-ACE2-6EF9-808D46E3FE44}"/>
              </a:ext>
            </a:extLst>
          </p:cNvPr>
          <p:cNvSpPr txBox="1"/>
          <p:nvPr/>
        </p:nvSpPr>
        <p:spPr>
          <a:xfrm>
            <a:off x="7977650" y="5944344"/>
            <a:ext cx="4276249" cy="769441"/>
          </a:xfrm>
          <a:prstGeom prst="rect">
            <a:avLst/>
          </a:prstGeom>
          <a:noFill/>
        </p:spPr>
        <p:txBody>
          <a:bodyPr wrap="square" rtlCol="0">
            <a:spAutoFit/>
          </a:bodyPr>
          <a:lstStyle/>
          <a:p>
            <a:r>
              <a:rPr lang="en-US" sz="2200" b="1" dirty="0"/>
              <a:t>29% died + 9% lost to follow-up = 38% poor outcomes</a:t>
            </a:r>
          </a:p>
        </p:txBody>
      </p:sp>
    </p:spTree>
    <p:extLst>
      <p:ext uri="{BB962C8B-B14F-4D97-AF65-F5344CB8AC3E}">
        <p14:creationId xmlns:p14="http://schemas.microsoft.com/office/powerpoint/2010/main" val="716540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58306" y="-170240"/>
            <a:ext cx="12708610" cy="1325563"/>
          </a:xfrm>
        </p:spPr>
        <p:txBody>
          <a:bodyPr>
            <a:normAutofit/>
          </a:bodyPr>
          <a:lstStyle/>
          <a:p>
            <a:pPr algn="ctr"/>
            <a:r>
              <a:rPr lang="en-US" sz="3800" b="1" dirty="0">
                <a:latin typeface="Helvetica" pitchFamily="2" charset="0"/>
              </a:rPr>
              <a:t>Advanced HIV is a stubborn issue</a:t>
            </a:r>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268941" y="864621"/>
            <a:ext cx="116586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AF42B9D-4FC3-4352-E595-608835E61AD4}"/>
              </a:ext>
            </a:extLst>
          </p:cNvPr>
          <p:cNvPicPr>
            <a:picLocks noChangeAspect="1"/>
          </p:cNvPicPr>
          <p:nvPr/>
        </p:nvPicPr>
        <p:blipFill>
          <a:blip r:embed="rId3"/>
          <a:stretch>
            <a:fillRect/>
          </a:stretch>
        </p:blipFill>
        <p:spPr>
          <a:xfrm>
            <a:off x="6704275" y="1079968"/>
            <a:ext cx="5588000" cy="4789714"/>
          </a:xfrm>
          <a:prstGeom prst="rect">
            <a:avLst/>
          </a:prstGeom>
        </p:spPr>
      </p:pic>
      <p:sp>
        <p:nvSpPr>
          <p:cNvPr id="5" name="TextBox 4">
            <a:extLst>
              <a:ext uri="{FF2B5EF4-FFF2-40B4-BE49-F238E27FC236}">
                <a16:creationId xmlns:a16="http://schemas.microsoft.com/office/drawing/2014/main" id="{92B5D3AE-D785-10BC-E15C-85F440029D8A}"/>
              </a:ext>
            </a:extLst>
          </p:cNvPr>
          <p:cNvSpPr txBox="1"/>
          <p:nvPr/>
        </p:nvSpPr>
        <p:spPr>
          <a:xfrm>
            <a:off x="7047518" y="5869682"/>
            <a:ext cx="5139164" cy="830997"/>
          </a:xfrm>
          <a:prstGeom prst="rect">
            <a:avLst/>
          </a:prstGeom>
          <a:noFill/>
        </p:spPr>
        <p:txBody>
          <a:bodyPr wrap="none" rtlCol="0">
            <a:spAutoFit/>
          </a:bodyPr>
          <a:lstStyle/>
          <a:p>
            <a:r>
              <a:rPr lang="en-US" sz="2400" b="1" dirty="0"/>
              <a:t>AIDS-related deaths in SA 2021: 51,000</a:t>
            </a:r>
          </a:p>
          <a:p>
            <a:r>
              <a:rPr lang="en-US" sz="2400" b="1" dirty="0"/>
              <a:t>down from peak in SA 2006: 280,000</a:t>
            </a:r>
          </a:p>
        </p:txBody>
      </p:sp>
      <p:sp>
        <p:nvSpPr>
          <p:cNvPr id="7" name="Content Placeholder 2">
            <a:extLst>
              <a:ext uri="{FF2B5EF4-FFF2-40B4-BE49-F238E27FC236}">
                <a16:creationId xmlns:a16="http://schemas.microsoft.com/office/drawing/2014/main" id="{0118102A-F81D-C1E6-1DD4-A73032F302EB}"/>
              </a:ext>
            </a:extLst>
          </p:cNvPr>
          <p:cNvSpPr txBox="1">
            <a:spLocks/>
          </p:cNvSpPr>
          <p:nvPr/>
        </p:nvSpPr>
        <p:spPr>
          <a:xfrm>
            <a:off x="268941" y="1155323"/>
            <a:ext cx="6435334" cy="4926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200" dirty="0"/>
              <a:t>680,000 died from HIV-related illness globally in 2020, most with AHD</a:t>
            </a:r>
          </a:p>
          <a:p>
            <a:pPr>
              <a:spcBef>
                <a:spcPts val="0"/>
              </a:spcBef>
            </a:pPr>
            <a:endParaRPr lang="en-US" sz="3200" b="1" dirty="0"/>
          </a:p>
          <a:p>
            <a:pPr>
              <a:spcBef>
                <a:spcPts val="0"/>
              </a:spcBef>
            </a:pPr>
            <a:r>
              <a:rPr lang="en-US" sz="3200" b="1" dirty="0"/>
              <a:t>What is AHD?</a:t>
            </a:r>
            <a:endParaRPr lang="en-US" sz="3000" b="1" dirty="0"/>
          </a:p>
          <a:p>
            <a:pPr lvl="2">
              <a:spcBef>
                <a:spcPts val="0"/>
              </a:spcBef>
            </a:pPr>
            <a:r>
              <a:rPr lang="en-US" sz="3200" dirty="0"/>
              <a:t>CD4 &lt;200 cells/mm</a:t>
            </a:r>
            <a:r>
              <a:rPr lang="en-US" sz="3200" baseline="30000" dirty="0"/>
              <a:t>3</a:t>
            </a:r>
            <a:endParaRPr lang="en-US" sz="3200" dirty="0"/>
          </a:p>
          <a:p>
            <a:pPr marL="914400" lvl="2" indent="0">
              <a:spcBef>
                <a:spcPts val="0"/>
              </a:spcBef>
              <a:buFont typeface="Arial" panose="020B0604020202020204" pitchFamily="34" charset="0"/>
              <a:buNone/>
            </a:pPr>
            <a:r>
              <a:rPr lang="en-US" sz="3200" dirty="0"/>
              <a:t>   or</a:t>
            </a:r>
          </a:p>
          <a:p>
            <a:pPr lvl="2">
              <a:spcBef>
                <a:spcPts val="0"/>
              </a:spcBef>
            </a:pPr>
            <a:r>
              <a:rPr lang="en-US" sz="3200" dirty="0"/>
              <a:t>WHO stage 3 or 4 event</a:t>
            </a:r>
          </a:p>
          <a:p>
            <a:pPr>
              <a:spcBef>
                <a:spcPts val="0"/>
              </a:spcBef>
            </a:pPr>
            <a:endParaRPr lang="en-US" sz="4000" dirty="0"/>
          </a:p>
          <a:p>
            <a:pPr>
              <a:spcBef>
                <a:spcPts val="0"/>
              </a:spcBef>
            </a:pPr>
            <a:r>
              <a:rPr lang="en-US" sz="3200" dirty="0"/>
              <a:t>↑ OIs, ↑ HIV-related cancers, ↑inflammation, ↑ organ failure</a:t>
            </a:r>
          </a:p>
        </p:txBody>
      </p:sp>
      <p:sp>
        <p:nvSpPr>
          <p:cNvPr id="8" name="TextBox 7">
            <a:extLst>
              <a:ext uri="{FF2B5EF4-FFF2-40B4-BE49-F238E27FC236}">
                <a16:creationId xmlns:a16="http://schemas.microsoft.com/office/drawing/2014/main" id="{A59195C6-6285-9DFB-E43F-8C3B82FEDD3D}"/>
              </a:ext>
            </a:extLst>
          </p:cNvPr>
          <p:cNvSpPr txBox="1"/>
          <p:nvPr/>
        </p:nvSpPr>
        <p:spPr>
          <a:xfrm>
            <a:off x="126887" y="6488668"/>
            <a:ext cx="6812058" cy="353943"/>
          </a:xfrm>
          <a:prstGeom prst="rect">
            <a:avLst/>
          </a:prstGeom>
          <a:noFill/>
        </p:spPr>
        <p:txBody>
          <a:bodyPr wrap="none" rtlCol="0">
            <a:spAutoFit/>
          </a:bodyPr>
          <a:lstStyle/>
          <a:p>
            <a:r>
              <a:rPr lang="en-US" sz="1700" dirty="0"/>
              <a:t>UNAIDS 2022 : </a:t>
            </a:r>
            <a:r>
              <a:rPr lang="en-US" sz="1700" dirty="0" err="1"/>
              <a:t>www.unaids.org</a:t>
            </a:r>
            <a:r>
              <a:rPr lang="en-US" sz="1700" dirty="0"/>
              <a:t>/</a:t>
            </a:r>
            <a:r>
              <a:rPr lang="en-US" sz="1700" dirty="0" err="1"/>
              <a:t>en</a:t>
            </a:r>
            <a:r>
              <a:rPr lang="en-US" sz="1700" dirty="0"/>
              <a:t>/</a:t>
            </a:r>
            <a:r>
              <a:rPr lang="en-US" sz="1700" dirty="0" err="1"/>
              <a:t>regionscountries</a:t>
            </a:r>
            <a:r>
              <a:rPr lang="en-US" sz="1700" dirty="0"/>
              <a:t>/countries/</a:t>
            </a:r>
            <a:r>
              <a:rPr lang="en-US" sz="1700" dirty="0" err="1"/>
              <a:t>southafrica</a:t>
            </a:r>
            <a:endParaRPr lang="en-US" sz="1700" dirty="0"/>
          </a:p>
        </p:txBody>
      </p:sp>
      <p:sp>
        <p:nvSpPr>
          <p:cNvPr id="6" name="U-Turn Arrow 5">
            <a:extLst>
              <a:ext uri="{FF2B5EF4-FFF2-40B4-BE49-F238E27FC236}">
                <a16:creationId xmlns:a16="http://schemas.microsoft.com/office/drawing/2014/main" id="{A015EEA8-0686-1883-C8CA-E114D8CFE4C5}"/>
              </a:ext>
            </a:extLst>
          </p:cNvPr>
          <p:cNvSpPr/>
          <p:nvPr/>
        </p:nvSpPr>
        <p:spPr>
          <a:xfrm rot="5400000">
            <a:off x="5535423" y="4691854"/>
            <a:ext cx="1108543" cy="913102"/>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BF4A482-8D9A-A57B-599E-97ADB891FAEF}"/>
              </a:ext>
            </a:extLst>
          </p:cNvPr>
          <p:cNvSpPr txBox="1"/>
          <p:nvPr/>
        </p:nvSpPr>
        <p:spPr>
          <a:xfrm rot="1591791">
            <a:off x="5982401" y="4311283"/>
            <a:ext cx="944939" cy="384721"/>
          </a:xfrm>
          <a:prstGeom prst="rect">
            <a:avLst/>
          </a:prstGeom>
          <a:noFill/>
        </p:spPr>
        <p:txBody>
          <a:bodyPr wrap="none" rtlCol="0">
            <a:spAutoFit/>
          </a:bodyPr>
          <a:lstStyle/>
          <a:p>
            <a:r>
              <a:rPr lang="en-US" sz="1900" b="1" dirty="0"/>
              <a:t>viremia</a:t>
            </a:r>
          </a:p>
        </p:txBody>
      </p:sp>
    </p:spTree>
    <p:extLst>
      <p:ext uri="{BB962C8B-B14F-4D97-AF65-F5344CB8AC3E}">
        <p14:creationId xmlns:p14="http://schemas.microsoft.com/office/powerpoint/2010/main" val="2269932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416043" y="0"/>
            <a:ext cx="11640195" cy="1325563"/>
          </a:xfrm>
        </p:spPr>
        <p:txBody>
          <a:bodyPr>
            <a:normAutofit/>
          </a:bodyPr>
          <a:lstStyle/>
          <a:p>
            <a:pPr algn="ctr"/>
            <a:r>
              <a:rPr lang="en-US" sz="3400" b="1" dirty="0">
                <a:latin typeface="Helvetica" pitchFamily="2" charset="0"/>
              </a:rPr>
              <a:t>AHD still common in community and underestimated</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51433" y="1246234"/>
            <a:ext cx="5818369" cy="4926369"/>
          </a:xfrm>
        </p:spPr>
        <p:txBody>
          <a:bodyPr>
            <a:noAutofit/>
          </a:bodyPr>
          <a:lstStyle/>
          <a:p>
            <a:pPr>
              <a:spcBef>
                <a:spcPts val="0"/>
              </a:spcBef>
            </a:pPr>
            <a:r>
              <a:rPr lang="en-US" sz="2600" dirty="0"/>
              <a:t>Household level study Eshowe (S Africa) </a:t>
            </a:r>
            <a:r>
              <a:rPr lang="en-US" sz="2600" dirty="0" err="1"/>
              <a:t>Chiradzulu</a:t>
            </a:r>
            <a:r>
              <a:rPr lang="en-US" sz="2600" dirty="0"/>
              <a:t> (Malawi), </a:t>
            </a:r>
            <a:r>
              <a:rPr lang="en-US" sz="2600" dirty="0" err="1"/>
              <a:t>Ndhiwa</a:t>
            </a:r>
            <a:r>
              <a:rPr lang="en-US" sz="2600" dirty="0"/>
              <a:t> (Kenya):</a:t>
            </a:r>
          </a:p>
          <a:p>
            <a:pPr lvl="1">
              <a:spcBef>
                <a:spcPts val="0"/>
              </a:spcBef>
            </a:pPr>
            <a:r>
              <a:rPr lang="en-US" dirty="0"/>
              <a:t>Adv HIV prevalence in those HIV (+):            </a:t>
            </a:r>
            <a:r>
              <a:rPr lang="en-US" b="1" dirty="0"/>
              <a:t>10% S. Africa, 8% Malawi, 12% Kenya</a:t>
            </a:r>
          </a:p>
          <a:p>
            <a:pPr lvl="1">
              <a:spcBef>
                <a:spcPts val="0"/>
              </a:spcBef>
            </a:pPr>
            <a:r>
              <a:rPr lang="en-US" dirty="0"/>
              <a:t>Men 2x as likely to have AHD</a:t>
            </a:r>
          </a:p>
          <a:p>
            <a:pPr lvl="1">
              <a:spcBef>
                <a:spcPts val="0"/>
              </a:spcBef>
            </a:pPr>
            <a:endParaRPr lang="en-US" sz="2800" dirty="0"/>
          </a:p>
          <a:p>
            <a:pPr>
              <a:spcBef>
                <a:spcPts val="0"/>
              </a:spcBef>
            </a:pPr>
            <a:r>
              <a:rPr lang="en-US" sz="2600" dirty="0"/>
              <a:t>Overall &gt;50% with AHD </a:t>
            </a:r>
            <a:r>
              <a:rPr lang="en-US" sz="2600" u="sng" dirty="0"/>
              <a:t>not</a:t>
            </a:r>
            <a:r>
              <a:rPr lang="en-US" sz="2600" dirty="0"/>
              <a:t> on ART :</a:t>
            </a:r>
          </a:p>
          <a:p>
            <a:pPr lvl="1">
              <a:spcBef>
                <a:spcPts val="0"/>
              </a:spcBef>
              <a:buFontTx/>
              <a:buChar char="-"/>
            </a:pPr>
            <a:r>
              <a:rPr lang="en-US" dirty="0"/>
              <a:t>not yet diagnosed w/ HIV</a:t>
            </a:r>
          </a:p>
          <a:p>
            <a:pPr lvl="1">
              <a:spcBef>
                <a:spcPts val="0"/>
              </a:spcBef>
              <a:buFontTx/>
              <a:buChar char="-"/>
            </a:pPr>
            <a:r>
              <a:rPr lang="en-US" dirty="0"/>
              <a:t>diagnosed but not in care</a:t>
            </a:r>
          </a:p>
          <a:p>
            <a:pPr lvl="1">
              <a:spcBef>
                <a:spcPts val="0"/>
              </a:spcBef>
              <a:buFontTx/>
              <a:buChar char="-"/>
            </a:pPr>
            <a:endParaRPr lang="en-US" sz="2800" dirty="0"/>
          </a:p>
          <a:p>
            <a:pPr>
              <a:spcBef>
                <a:spcPts val="0"/>
              </a:spcBef>
            </a:pPr>
            <a:r>
              <a:rPr lang="en-US" sz="2600" dirty="0"/>
              <a:t>Stigma, fear of discrimination and abandonment remain key themes in qualitative research leading to:</a:t>
            </a:r>
          </a:p>
          <a:p>
            <a:pPr lvl="1">
              <a:spcBef>
                <a:spcPts val="0"/>
              </a:spcBef>
            </a:pPr>
            <a:r>
              <a:rPr lang="en-US" i="1" dirty="0"/>
              <a:t>Delayed testing</a:t>
            </a:r>
          </a:p>
          <a:p>
            <a:pPr lvl="1">
              <a:spcBef>
                <a:spcPts val="0"/>
              </a:spcBef>
            </a:pPr>
            <a:r>
              <a:rPr lang="en-US" i="1" dirty="0"/>
              <a:t>Nondisclosure</a:t>
            </a:r>
            <a:r>
              <a:rPr lang="en-US" dirty="0"/>
              <a:t> or selective disclosure</a:t>
            </a:r>
          </a:p>
          <a:p>
            <a:pPr marL="457200" lvl="1" indent="0">
              <a:spcBef>
                <a:spcPts val="0"/>
              </a:spcBef>
              <a:buNone/>
            </a:pPr>
            <a:r>
              <a:rPr lang="en-US" dirty="0">
                <a:sym typeface="Wingdings" pitchFamily="2" charset="2"/>
              </a:rPr>
              <a:t>            </a:t>
            </a:r>
            <a:r>
              <a:rPr lang="en-US" dirty="0"/>
              <a:t>Delayed (or no) care </a:t>
            </a:r>
            <a:r>
              <a:rPr lang="en-US" dirty="0" err="1"/>
              <a:t>engmt</a:t>
            </a:r>
            <a:r>
              <a:rPr lang="en-US" dirty="0"/>
              <a:t>.</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416043" y="1021050"/>
            <a:ext cx="1142911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CCA235E-4ADB-7582-F824-AF3644910159}"/>
              </a:ext>
            </a:extLst>
          </p:cNvPr>
          <p:cNvSpPr txBox="1"/>
          <p:nvPr/>
        </p:nvSpPr>
        <p:spPr>
          <a:xfrm>
            <a:off x="7073785" y="6201855"/>
            <a:ext cx="4030655" cy="646331"/>
          </a:xfrm>
          <a:prstGeom prst="rect">
            <a:avLst/>
          </a:prstGeom>
          <a:noFill/>
        </p:spPr>
        <p:txBody>
          <a:bodyPr wrap="none" rtlCol="0">
            <a:spAutoFit/>
          </a:bodyPr>
          <a:lstStyle/>
          <a:p>
            <a:r>
              <a:rPr lang="en-US" dirty="0"/>
              <a:t>         Madiba et al. Health Care 2021   </a:t>
            </a:r>
          </a:p>
          <a:p>
            <a:r>
              <a:rPr lang="en-US" dirty="0"/>
              <a:t> </a:t>
            </a:r>
            <a:r>
              <a:rPr lang="en-US" dirty="0" err="1"/>
              <a:t>Chihana</a:t>
            </a:r>
            <a:r>
              <a:rPr lang="en-US" dirty="0"/>
              <a:t> et al. Global Health Action 2019</a:t>
            </a:r>
          </a:p>
        </p:txBody>
      </p:sp>
      <p:pic>
        <p:nvPicPr>
          <p:cNvPr id="7" name="Picture 6">
            <a:extLst>
              <a:ext uri="{FF2B5EF4-FFF2-40B4-BE49-F238E27FC236}">
                <a16:creationId xmlns:a16="http://schemas.microsoft.com/office/drawing/2014/main" id="{808ABBEA-96A7-163F-D78D-DC7268B35981}"/>
              </a:ext>
            </a:extLst>
          </p:cNvPr>
          <p:cNvPicPr>
            <a:picLocks noChangeAspect="1"/>
          </p:cNvPicPr>
          <p:nvPr/>
        </p:nvPicPr>
        <p:blipFill>
          <a:blip r:embed="rId3"/>
          <a:stretch>
            <a:fillRect/>
          </a:stretch>
        </p:blipFill>
        <p:spPr>
          <a:xfrm>
            <a:off x="6478324" y="1158442"/>
            <a:ext cx="4704521" cy="2991100"/>
          </a:xfrm>
          <a:prstGeom prst="rect">
            <a:avLst/>
          </a:prstGeom>
        </p:spPr>
      </p:pic>
      <p:sp>
        <p:nvSpPr>
          <p:cNvPr id="8" name="TextBox 7">
            <a:extLst>
              <a:ext uri="{FF2B5EF4-FFF2-40B4-BE49-F238E27FC236}">
                <a16:creationId xmlns:a16="http://schemas.microsoft.com/office/drawing/2014/main" id="{8049B2BB-A247-0B67-8905-F502E6CED4CC}"/>
              </a:ext>
            </a:extLst>
          </p:cNvPr>
          <p:cNvSpPr txBox="1"/>
          <p:nvPr/>
        </p:nvSpPr>
        <p:spPr>
          <a:xfrm>
            <a:off x="7533231" y="4149542"/>
            <a:ext cx="2724207" cy="430887"/>
          </a:xfrm>
          <a:prstGeom prst="rect">
            <a:avLst/>
          </a:prstGeom>
          <a:noFill/>
        </p:spPr>
        <p:txBody>
          <a:bodyPr wrap="none" rtlCol="0">
            <a:spAutoFit/>
          </a:bodyPr>
          <a:lstStyle/>
          <a:p>
            <a:r>
              <a:rPr lang="en-US" sz="2200" b="1" dirty="0"/>
              <a:t>Eshowe, South Africa </a:t>
            </a:r>
          </a:p>
        </p:txBody>
      </p:sp>
      <p:pic>
        <p:nvPicPr>
          <p:cNvPr id="6" name="Picture 5">
            <a:extLst>
              <a:ext uri="{FF2B5EF4-FFF2-40B4-BE49-F238E27FC236}">
                <a16:creationId xmlns:a16="http://schemas.microsoft.com/office/drawing/2014/main" id="{844D676B-0338-9543-BFDC-E96E0D112697}"/>
              </a:ext>
            </a:extLst>
          </p:cNvPr>
          <p:cNvPicPr>
            <a:picLocks noChangeAspect="1"/>
          </p:cNvPicPr>
          <p:nvPr/>
        </p:nvPicPr>
        <p:blipFill rotWithShape="1">
          <a:blip r:embed="rId4"/>
          <a:srcRect t="10090" b="19434"/>
          <a:stretch/>
        </p:blipFill>
        <p:spPr>
          <a:xfrm>
            <a:off x="5604933" y="4597885"/>
            <a:ext cx="6451305" cy="1202559"/>
          </a:xfrm>
          <a:prstGeom prst="rect">
            <a:avLst/>
          </a:prstGeom>
          <a:ln>
            <a:solidFill>
              <a:schemeClr val="tx1"/>
            </a:solidFill>
          </a:ln>
        </p:spPr>
      </p:pic>
    </p:spTree>
    <p:extLst>
      <p:ext uri="{BB962C8B-B14F-4D97-AF65-F5344CB8AC3E}">
        <p14:creationId xmlns:p14="http://schemas.microsoft.com/office/powerpoint/2010/main" val="93475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58306" y="-170240"/>
            <a:ext cx="12708610" cy="1325563"/>
          </a:xfrm>
        </p:spPr>
        <p:txBody>
          <a:bodyPr>
            <a:normAutofit/>
          </a:bodyPr>
          <a:lstStyle/>
          <a:p>
            <a:pPr algn="ctr"/>
            <a:r>
              <a:rPr lang="en-US" sz="4200" b="1" dirty="0">
                <a:latin typeface="Helvetica" pitchFamily="2" charset="0"/>
              </a:rPr>
              <a:t>Goals</a:t>
            </a:r>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268941" y="779955"/>
            <a:ext cx="116586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54A64F2C-F6A7-0CC2-8EF5-2A3F48CDC27D}"/>
              </a:ext>
            </a:extLst>
          </p:cNvPr>
          <p:cNvSpPr>
            <a:spLocks noGrp="1"/>
          </p:cNvSpPr>
          <p:nvPr>
            <p:ph idx="1"/>
          </p:nvPr>
        </p:nvSpPr>
        <p:spPr>
          <a:xfrm>
            <a:off x="268941" y="1155323"/>
            <a:ext cx="11398126" cy="5300025"/>
          </a:xfrm>
        </p:spPr>
        <p:txBody>
          <a:bodyPr>
            <a:normAutofit/>
          </a:bodyPr>
          <a:lstStyle/>
          <a:p>
            <a:pPr marL="514350" indent="-514350">
              <a:buAutoNum type="arabicPeriod"/>
            </a:pPr>
            <a:r>
              <a:rPr lang="en-US" sz="3200" b="1" dirty="0"/>
              <a:t>Describe epidemiology of advanced HIV and why it remains a persistent concern</a:t>
            </a:r>
          </a:p>
          <a:p>
            <a:pPr marL="514350" indent="-514350">
              <a:buAutoNum type="arabicPeriod"/>
            </a:pPr>
            <a:endParaRPr lang="en-US" sz="3200" b="1" dirty="0"/>
          </a:p>
          <a:p>
            <a:pPr marL="514350" indent="-514350">
              <a:buAutoNum type="arabicPeriod"/>
            </a:pPr>
            <a:r>
              <a:rPr lang="en-US" sz="3200" b="1" dirty="0"/>
              <a:t>Share updates on common HIV-associated opportunistic infections</a:t>
            </a:r>
          </a:p>
          <a:p>
            <a:pPr marL="514350" indent="-514350">
              <a:buAutoNum type="arabicPeriod"/>
            </a:pPr>
            <a:endParaRPr lang="en-US" sz="3200" b="1" dirty="0"/>
          </a:p>
          <a:p>
            <a:pPr marL="514350" indent="-514350">
              <a:buAutoNum type="arabicPeriod"/>
            </a:pPr>
            <a:r>
              <a:rPr lang="en-US" sz="3200" b="1" dirty="0"/>
              <a:t>Discuss aspects of ART in the setting of advanced HIV</a:t>
            </a:r>
          </a:p>
          <a:p>
            <a:pPr marL="0" indent="0">
              <a:buNone/>
            </a:pPr>
            <a:endParaRPr lang="en-US" sz="3200" b="1" dirty="0"/>
          </a:p>
        </p:txBody>
      </p:sp>
    </p:spTree>
    <p:extLst>
      <p:ext uri="{BB962C8B-B14F-4D97-AF65-F5344CB8AC3E}">
        <p14:creationId xmlns:p14="http://schemas.microsoft.com/office/powerpoint/2010/main" val="26908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58306" y="-170240"/>
            <a:ext cx="12708610" cy="1325563"/>
          </a:xfrm>
        </p:spPr>
        <p:txBody>
          <a:bodyPr>
            <a:normAutofit/>
          </a:bodyPr>
          <a:lstStyle/>
          <a:p>
            <a:pPr algn="ctr"/>
            <a:r>
              <a:rPr lang="en-US" sz="3400" b="1" dirty="0">
                <a:latin typeface="Helvetica" pitchFamily="2" charset="0"/>
              </a:rPr>
              <a:t>A significant proportion of patients still </a:t>
            </a:r>
            <a:br>
              <a:rPr lang="en-US" sz="3400" b="1" dirty="0">
                <a:latin typeface="Helvetica" pitchFamily="2" charset="0"/>
              </a:rPr>
            </a:br>
            <a:r>
              <a:rPr lang="en-US" sz="3400" b="1" dirty="0">
                <a:latin typeface="Helvetica" pitchFamily="2" charset="0"/>
              </a:rPr>
              <a:t>start (or restart) ART with a CD4 &lt;200</a:t>
            </a:r>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268941" y="1079968"/>
            <a:ext cx="116586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B5D3AE-D785-10BC-E15C-85F440029D8A}"/>
              </a:ext>
            </a:extLst>
          </p:cNvPr>
          <p:cNvSpPr txBox="1"/>
          <p:nvPr/>
        </p:nvSpPr>
        <p:spPr>
          <a:xfrm>
            <a:off x="8322130" y="6488667"/>
            <a:ext cx="3347776" cy="353943"/>
          </a:xfrm>
          <a:prstGeom prst="rect">
            <a:avLst/>
          </a:prstGeom>
          <a:noFill/>
        </p:spPr>
        <p:txBody>
          <a:bodyPr wrap="none" rtlCol="0">
            <a:spAutoFit/>
          </a:bodyPr>
          <a:lstStyle/>
          <a:p>
            <a:r>
              <a:rPr lang="en-US" sz="1700" dirty="0" err="1"/>
              <a:t>IeDEA</a:t>
            </a:r>
            <a:r>
              <a:rPr lang="en-US" sz="1700" dirty="0"/>
              <a:t>/COHERE–WHO Collaboration</a:t>
            </a:r>
          </a:p>
        </p:txBody>
      </p:sp>
      <p:sp>
        <p:nvSpPr>
          <p:cNvPr id="7" name="Content Placeholder 2">
            <a:extLst>
              <a:ext uri="{FF2B5EF4-FFF2-40B4-BE49-F238E27FC236}">
                <a16:creationId xmlns:a16="http://schemas.microsoft.com/office/drawing/2014/main" id="{0118102A-F81D-C1E6-1DD4-A73032F302EB}"/>
              </a:ext>
            </a:extLst>
          </p:cNvPr>
          <p:cNvSpPr txBox="1">
            <a:spLocks/>
          </p:cNvSpPr>
          <p:nvPr/>
        </p:nvSpPr>
        <p:spPr>
          <a:xfrm>
            <a:off x="268941" y="1155323"/>
            <a:ext cx="6670004" cy="4926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b="1" dirty="0"/>
              <a:t>ART-naïve</a:t>
            </a:r>
            <a:r>
              <a:rPr lang="en-US" sz="3200" dirty="0"/>
              <a:t> </a:t>
            </a:r>
          </a:p>
          <a:p>
            <a:pPr>
              <a:spcBef>
                <a:spcPts val="0"/>
              </a:spcBef>
            </a:pPr>
            <a:r>
              <a:rPr lang="en-US" sz="3200" dirty="0"/>
              <a:t>30–40% of people living with HIV starting ART in low-income settings have a CD4 &lt;200</a:t>
            </a:r>
          </a:p>
          <a:p>
            <a:pPr lvl="1">
              <a:spcBef>
                <a:spcPts val="0"/>
              </a:spcBef>
            </a:pPr>
            <a:endParaRPr lang="en-US" sz="2800" dirty="0"/>
          </a:p>
          <a:p>
            <a:pPr>
              <a:spcBef>
                <a:spcPts val="0"/>
              </a:spcBef>
            </a:pPr>
            <a:r>
              <a:rPr lang="en-US" sz="3200" dirty="0"/>
              <a:t>20% have a CD4 &lt;100</a:t>
            </a:r>
          </a:p>
          <a:p>
            <a:pPr>
              <a:spcBef>
                <a:spcPts val="0"/>
              </a:spcBef>
            </a:pPr>
            <a:endParaRPr lang="en-US" sz="3200" b="1" dirty="0"/>
          </a:p>
          <a:p>
            <a:pPr marL="0" indent="0">
              <a:spcBef>
                <a:spcPts val="0"/>
              </a:spcBef>
              <a:buNone/>
            </a:pPr>
            <a:r>
              <a:rPr lang="en-US" sz="3200" b="1" dirty="0"/>
              <a:t>ART-experienced w/ treatment failure</a:t>
            </a:r>
          </a:p>
          <a:p>
            <a:pPr>
              <a:spcBef>
                <a:spcPts val="0"/>
              </a:spcBef>
            </a:pPr>
            <a:r>
              <a:rPr lang="en-US" sz="3200" dirty="0"/>
              <a:t>In African settings, pooled mean CD4 count at ART failure was 187 cells</a:t>
            </a:r>
          </a:p>
          <a:p>
            <a:pPr>
              <a:spcBef>
                <a:spcPts val="0"/>
              </a:spcBef>
            </a:pPr>
            <a:r>
              <a:rPr lang="en-US" sz="3200" dirty="0"/>
              <a:t>Pooled mean CD4 count at 2</a:t>
            </a:r>
            <a:r>
              <a:rPr lang="en-US" sz="3200" baseline="30000" dirty="0"/>
              <a:t>nd</a:t>
            </a:r>
            <a:r>
              <a:rPr lang="en-US" sz="3200" dirty="0"/>
              <a:t> line switch was 108 cells</a:t>
            </a:r>
          </a:p>
        </p:txBody>
      </p:sp>
      <p:sp>
        <p:nvSpPr>
          <p:cNvPr id="8" name="TextBox 7">
            <a:extLst>
              <a:ext uri="{FF2B5EF4-FFF2-40B4-BE49-F238E27FC236}">
                <a16:creationId xmlns:a16="http://schemas.microsoft.com/office/drawing/2014/main" id="{A59195C6-6285-9DFB-E43F-8C3B82FEDD3D}"/>
              </a:ext>
            </a:extLst>
          </p:cNvPr>
          <p:cNvSpPr txBox="1"/>
          <p:nvPr/>
        </p:nvSpPr>
        <p:spPr>
          <a:xfrm>
            <a:off x="126887" y="6488668"/>
            <a:ext cx="7002173" cy="353943"/>
          </a:xfrm>
          <a:prstGeom prst="rect">
            <a:avLst/>
          </a:prstGeom>
          <a:noFill/>
        </p:spPr>
        <p:txBody>
          <a:bodyPr wrap="none" rtlCol="0">
            <a:spAutoFit/>
          </a:bodyPr>
          <a:lstStyle/>
          <a:p>
            <a:r>
              <a:rPr lang="en-US" sz="1700" dirty="0"/>
              <a:t>Bernabe K. Open Forum Infect Dis 2022. WHO Advanced HIV Guidelines 2017 </a:t>
            </a:r>
          </a:p>
        </p:txBody>
      </p:sp>
      <p:pic>
        <p:nvPicPr>
          <p:cNvPr id="9" name="Picture 8">
            <a:extLst>
              <a:ext uri="{FF2B5EF4-FFF2-40B4-BE49-F238E27FC236}">
                <a16:creationId xmlns:a16="http://schemas.microsoft.com/office/drawing/2014/main" id="{69301466-F40D-9133-F2C7-8735AA695F1D}"/>
              </a:ext>
            </a:extLst>
          </p:cNvPr>
          <p:cNvPicPr>
            <a:picLocks noChangeAspect="1"/>
          </p:cNvPicPr>
          <p:nvPr/>
        </p:nvPicPr>
        <p:blipFill>
          <a:blip r:embed="rId3"/>
          <a:stretch>
            <a:fillRect/>
          </a:stretch>
        </p:blipFill>
        <p:spPr>
          <a:xfrm>
            <a:off x="6938945" y="1155323"/>
            <a:ext cx="5015641" cy="5074822"/>
          </a:xfrm>
          <a:prstGeom prst="rect">
            <a:avLst/>
          </a:prstGeom>
        </p:spPr>
      </p:pic>
      <p:sp>
        <p:nvSpPr>
          <p:cNvPr id="10" name="TextBox 9">
            <a:extLst>
              <a:ext uri="{FF2B5EF4-FFF2-40B4-BE49-F238E27FC236}">
                <a16:creationId xmlns:a16="http://schemas.microsoft.com/office/drawing/2014/main" id="{B296B42B-A770-874F-9E58-0128A4A50B72}"/>
              </a:ext>
            </a:extLst>
          </p:cNvPr>
          <p:cNvSpPr txBox="1"/>
          <p:nvPr/>
        </p:nvSpPr>
        <p:spPr>
          <a:xfrm>
            <a:off x="8890000" y="4809067"/>
            <a:ext cx="1357744" cy="369332"/>
          </a:xfrm>
          <a:prstGeom prst="rect">
            <a:avLst/>
          </a:prstGeom>
          <a:noFill/>
        </p:spPr>
        <p:txBody>
          <a:bodyPr wrap="none" rtlCol="0">
            <a:spAutoFit/>
          </a:bodyPr>
          <a:lstStyle/>
          <a:p>
            <a:r>
              <a:rPr lang="en-US" dirty="0"/>
              <a:t>High income</a:t>
            </a:r>
          </a:p>
        </p:txBody>
      </p:sp>
      <p:sp>
        <p:nvSpPr>
          <p:cNvPr id="11" name="TextBox 10">
            <a:extLst>
              <a:ext uri="{FF2B5EF4-FFF2-40B4-BE49-F238E27FC236}">
                <a16:creationId xmlns:a16="http://schemas.microsoft.com/office/drawing/2014/main" id="{C1C77E3A-3783-4FAB-7CA2-6C1465E0CF3A}"/>
              </a:ext>
            </a:extLst>
          </p:cNvPr>
          <p:cNvSpPr txBox="1"/>
          <p:nvPr/>
        </p:nvSpPr>
        <p:spPr>
          <a:xfrm>
            <a:off x="8994677" y="3944641"/>
            <a:ext cx="1313565" cy="369332"/>
          </a:xfrm>
          <a:prstGeom prst="rect">
            <a:avLst/>
          </a:prstGeom>
          <a:noFill/>
        </p:spPr>
        <p:txBody>
          <a:bodyPr wrap="none" rtlCol="0">
            <a:spAutoFit/>
          </a:bodyPr>
          <a:lstStyle/>
          <a:p>
            <a:r>
              <a:rPr lang="en-US" dirty="0"/>
              <a:t>Low income</a:t>
            </a:r>
          </a:p>
        </p:txBody>
      </p:sp>
    </p:spTree>
    <p:extLst>
      <p:ext uri="{BB962C8B-B14F-4D97-AF65-F5344CB8AC3E}">
        <p14:creationId xmlns:p14="http://schemas.microsoft.com/office/powerpoint/2010/main" val="190098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84667" y="0"/>
            <a:ext cx="12276667" cy="1325563"/>
          </a:xfrm>
        </p:spPr>
        <p:txBody>
          <a:bodyPr>
            <a:normAutofit/>
          </a:bodyPr>
          <a:lstStyle/>
          <a:p>
            <a:pPr algn="ctr"/>
            <a:r>
              <a:rPr lang="en-US" sz="3600" b="1" dirty="0">
                <a:latin typeface="Helvetica" pitchFamily="2" charset="0"/>
              </a:rPr>
              <a:t>Advanced HIV also develops in patients on ART </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135467" y="995507"/>
            <a:ext cx="117856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CCA235E-4ADB-7582-F824-AF3644910159}"/>
              </a:ext>
            </a:extLst>
          </p:cNvPr>
          <p:cNvSpPr txBox="1"/>
          <p:nvPr/>
        </p:nvSpPr>
        <p:spPr>
          <a:xfrm>
            <a:off x="1279348" y="6488668"/>
            <a:ext cx="11090745" cy="369332"/>
          </a:xfrm>
          <a:prstGeom prst="rect">
            <a:avLst/>
          </a:prstGeom>
          <a:noFill/>
        </p:spPr>
        <p:txBody>
          <a:bodyPr wrap="square" rtlCol="0">
            <a:spAutoFit/>
          </a:bodyPr>
          <a:lstStyle/>
          <a:p>
            <a:r>
              <a:rPr lang="en-US" dirty="0" err="1"/>
              <a:t>Sunpath</a:t>
            </a:r>
            <a:r>
              <a:rPr lang="en-US" dirty="0"/>
              <a:t> et al. Public Health Action 2018.     </a:t>
            </a:r>
            <a:r>
              <a:rPr lang="en-US" dirty="0" err="1"/>
              <a:t>Moyo</a:t>
            </a:r>
            <a:r>
              <a:rPr lang="en-US" dirty="0"/>
              <a:t> et al. Clinical </a:t>
            </a:r>
            <a:r>
              <a:rPr lang="en-US" dirty="0" err="1"/>
              <a:t>Epid</a:t>
            </a:r>
            <a:r>
              <a:rPr lang="en-US" dirty="0"/>
              <a:t> 2016.   </a:t>
            </a:r>
            <a:r>
              <a:rPr lang="en-US" dirty="0" err="1"/>
              <a:t>Gorrod</a:t>
            </a:r>
            <a:r>
              <a:rPr lang="en-US" dirty="0"/>
              <a:t> et al JAIDS 2020</a:t>
            </a:r>
          </a:p>
        </p:txBody>
      </p:sp>
      <p:sp>
        <p:nvSpPr>
          <p:cNvPr id="9" name="Content Placeholder 2">
            <a:extLst>
              <a:ext uri="{FF2B5EF4-FFF2-40B4-BE49-F238E27FC236}">
                <a16:creationId xmlns:a16="http://schemas.microsoft.com/office/drawing/2014/main" id="{319D036F-5584-0930-9EFD-96FA0B3318AD}"/>
              </a:ext>
            </a:extLst>
          </p:cNvPr>
          <p:cNvSpPr txBox="1">
            <a:spLocks/>
          </p:cNvSpPr>
          <p:nvPr/>
        </p:nvSpPr>
        <p:spPr>
          <a:xfrm>
            <a:off x="1" y="1282281"/>
            <a:ext cx="7654046" cy="39127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sz="2500" dirty="0"/>
          </a:p>
          <a:p>
            <a:pPr marL="0" indent="0">
              <a:spcBef>
                <a:spcPts val="1200"/>
              </a:spcBef>
              <a:buNone/>
            </a:pPr>
            <a:r>
              <a:rPr lang="en-US" sz="2500" dirty="0"/>
              <a:t>Yearly viral load (VL) </a:t>
            </a:r>
            <a:r>
              <a:rPr lang="en-US" sz="2500" dirty="0">
                <a:sym typeface="Wingdings" pitchFamily="2" charset="2"/>
              </a:rPr>
              <a:t> </a:t>
            </a:r>
            <a:r>
              <a:rPr lang="en-US" sz="2500" dirty="0"/>
              <a:t>VL &gt;1000 c/ml </a:t>
            </a:r>
            <a:r>
              <a:rPr lang="en-US" sz="2500" dirty="0">
                <a:sym typeface="Wingdings" pitchFamily="2" charset="2"/>
              </a:rPr>
              <a:t> adherence support  repeat VL in 3m  VL &gt;1000 </a:t>
            </a:r>
            <a:r>
              <a:rPr lang="en-US" sz="2500" dirty="0">
                <a:solidFill>
                  <a:srgbClr val="FF0000"/>
                </a:solidFill>
                <a:sym typeface="Wingdings" pitchFamily="2" charset="2"/>
              </a:rPr>
              <a:t> 2</a:t>
            </a:r>
            <a:r>
              <a:rPr lang="en-US" sz="2500" baseline="30000" dirty="0">
                <a:solidFill>
                  <a:srgbClr val="FF0000"/>
                </a:solidFill>
                <a:sym typeface="Wingdings" pitchFamily="2" charset="2"/>
              </a:rPr>
              <a:t>nd</a:t>
            </a:r>
            <a:r>
              <a:rPr lang="en-US" sz="2500" dirty="0">
                <a:solidFill>
                  <a:srgbClr val="FF0000"/>
                </a:solidFill>
                <a:sym typeface="Wingdings" pitchFamily="2" charset="2"/>
              </a:rPr>
              <a:t> line ART</a:t>
            </a:r>
            <a:endParaRPr lang="en-US" sz="2500" dirty="0">
              <a:solidFill>
                <a:srgbClr val="FF0000"/>
              </a:solidFill>
            </a:endParaRPr>
          </a:p>
          <a:p>
            <a:pPr marL="457200" lvl="1" indent="0">
              <a:spcBef>
                <a:spcPts val="0"/>
              </a:spcBef>
              <a:buNone/>
            </a:pPr>
            <a:endParaRPr lang="en-US" sz="3200" dirty="0"/>
          </a:p>
          <a:p>
            <a:pPr>
              <a:spcBef>
                <a:spcPts val="0"/>
              </a:spcBef>
            </a:pPr>
            <a:r>
              <a:rPr lang="en-US" dirty="0"/>
              <a:t>Study of monitoring gaps in Cape Town cohort:</a:t>
            </a:r>
          </a:p>
          <a:p>
            <a:pPr lvl="1">
              <a:spcBef>
                <a:spcPts val="0"/>
              </a:spcBef>
            </a:pPr>
            <a:r>
              <a:rPr lang="en-US" sz="2600" dirty="0"/>
              <a:t>Time to confirming virologic failure and time to switch to 2</a:t>
            </a:r>
            <a:r>
              <a:rPr lang="en-US" sz="2600" baseline="30000" dirty="0"/>
              <a:t>nd</a:t>
            </a:r>
            <a:r>
              <a:rPr lang="en-US" sz="2600" dirty="0"/>
              <a:t> line was median </a:t>
            </a:r>
            <a:r>
              <a:rPr lang="en-US" sz="2600" dirty="0">
                <a:solidFill>
                  <a:srgbClr val="FF0000"/>
                </a:solidFill>
              </a:rPr>
              <a:t>~6m </a:t>
            </a:r>
            <a:r>
              <a:rPr lang="en-US" sz="2600" dirty="0"/>
              <a:t>(not 3m) and </a:t>
            </a:r>
            <a:r>
              <a:rPr lang="en-US" sz="2600" dirty="0">
                <a:solidFill>
                  <a:srgbClr val="FF0000"/>
                </a:solidFill>
              </a:rPr>
              <a:t>~13m </a:t>
            </a:r>
            <a:r>
              <a:rPr lang="en-US" sz="2600" dirty="0"/>
              <a:t>(not immediately after 2</a:t>
            </a:r>
            <a:r>
              <a:rPr lang="en-US" sz="2600" baseline="30000" dirty="0"/>
              <a:t>nd</a:t>
            </a:r>
            <a:r>
              <a:rPr lang="en-US" sz="2600" dirty="0"/>
              <a:t> VL)</a:t>
            </a:r>
          </a:p>
          <a:p>
            <a:pPr lvl="1">
              <a:spcBef>
                <a:spcPts val="0"/>
              </a:spcBef>
            </a:pPr>
            <a:endParaRPr lang="en-US" sz="2600" dirty="0">
              <a:solidFill>
                <a:srgbClr val="FF0000"/>
              </a:solidFill>
            </a:endParaRPr>
          </a:p>
          <a:p>
            <a:pPr lvl="1">
              <a:spcBef>
                <a:spcPts val="0"/>
              </a:spcBef>
            </a:pPr>
            <a:r>
              <a:rPr lang="en-US" sz="2600" dirty="0"/>
              <a:t>Patients switched promptly after ART failure had a 90% reduction in subsequent mortality</a:t>
            </a:r>
          </a:p>
        </p:txBody>
      </p:sp>
      <p:sp>
        <p:nvSpPr>
          <p:cNvPr id="12" name="Right Arrow 11">
            <a:extLst>
              <a:ext uri="{FF2B5EF4-FFF2-40B4-BE49-F238E27FC236}">
                <a16:creationId xmlns:a16="http://schemas.microsoft.com/office/drawing/2014/main" id="{F3DF6B3E-63C6-7BAD-B2D0-23BD7CA44970}"/>
              </a:ext>
            </a:extLst>
          </p:cNvPr>
          <p:cNvSpPr/>
          <p:nvPr/>
        </p:nvSpPr>
        <p:spPr>
          <a:xfrm rot="18169647">
            <a:off x="7903718" y="47472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B21A44-EF2A-0576-CE15-6C1B8B0AF962}"/>
              </a:ext>
            </a:extLst>
          </p:cNvPr>
          <p:cNvPicPr>
            <a:picLocks noChangeAspect="1"/>
          </p:cNvPicPr>
          <p:nvPr/>
        </p:nvPicPr>
        <p:blipFill>
          <a:blip r:embed="rId3"/>
          <a:stretch>
            <a:fillRect/>
          </a:stretch>
        </p:blipFill>
        <p:spPr>
          <a:xfrm>
            <a:off x="8774938" y="1388356"/>
            <a:ext cx="3417062" cy="2963214"/>
          </a:xfrm>
          <a:prstGeom prst="rect">
            <a:avLst/>
          </a:prstGeom>
        </p:spPr>
      </p:pic>
      <p:sp>
        <p:nvSpPr>
          <p:cNvPr id="11" name="TextBox 10">
            <a:extLst>
              <a:ext uri="{FF2B5EF4-FFF2-40B4-BE49-F238E27FC236}">
                <a16:creationId xmlns:a16="http://schemas.microsoft.com/office/drawing/2014/main" id="{950B3AD3-4968-BC15-FE89-63BD6793BFE3}"/>
              </a:ext>
            </a:extLst>
          </p:cNvPr>
          <p:cNvSpPr txBox="1"/>
          <p:nvPr/>
        </p:nvSpPr>
        <p:spPr>
          <a:xfrm>
            <a:off x="7574042" y="1577882"/>
            <a:ext cx="1208151" cy="2585323"/>
          </a:xfrm>
          <a:prstGeom prst="rect">
            <a:avLst/>
          </a:prstGeom>
          <a:noFill/>
        </p:spPr>
        <p:txBody>
          <a:bodyPr wrap="square" rtlCol="0">
            <a:spAutoFit/>
          </a:bodyPr>
          <a:lstStyle/>
          <a:p>
            <a:r>
              <a:rPr lang="en-US" b="1" dirty="0"/>
              <a:t>No switch</a:t>
            </a:r>
          </a:p>
          <a:p>
            <a:endParaRPr lang="en-US" dirty="0"/>
          </a:p>
          <a:p>
            <a:r>
              <a:rPr lang="en-US" b="1" dirty="0"/>
              <a:t>&gt;90 days</a:t>
            </a:r>
          </a:p>
          <a:p>
            <a:endParaRPr lang="en-US" b="1" dirty="0"/>
          </a:p>
          <a:p>
            <a:r>
              <a:rPr lang="en-US" b="1" dirty="0"/>
              <a:t>60-99 days</a:t>
            </a:r>
          </a:p>
          <a:p>
            <a:endParaRPr lang="en-US" b="1" dirty="0"/>
          </a:p>
          <a:p>
            <a:r>
              <a:rPr lang="en-US" b="1" dirty="0"/>
              <a:t>30-59 days</a:t>
            </a:r>
          </a:p>
          <a:p>
            <a:endParaRPr lang="en-US" b="1" dirty="0"/>
          </a:p>
          <a:p>
            <a:r>
              <a:rPr lang="en-US" b="1" dirty="0"/>
              <a:t>&lt;30 days</a:t>
            </a:r>
          </a:p>
        </p:txBody>
      </p:sp>
      <p:sp>
        <p:nvSpPr>
          <p:cNvPr id="3" name="TextBox 2">
            <a:extLst>
              <a:ext uri="{FF2B5EF4-FFF2-40B4-BE49-F238E27FC236}">
                <a16:creationId xmlns:a16="http://schemas.microsoft.com/office/drawing/2014/main" id="{1AC3ED7A-877F-8268-AFD3-8D8321D1C746}"/>
              </a:ext>
            </a:extLst>
          </p:cNvPr>
          <p:cNvSpPr txBox="1"/>
          <p:nvPr/>
        </p:nvSpPr>
        <p:spPr>
          <a:xfrm>
            <a:off x="7924100" y="1082226"/>
            <a:ext cx="4267900" cy="400110"/>
          </a:xfrm>
          <a:prstGeom prst="rect">
            <a:avLst/>
          </a:prstGeom>
          <a:noFill/>
        </p:spPr>
        <p:txBody>
          <a:bodyPr wrap="none" rtlCol="0">
            <a:spAutoFit/>
          </a:bodyPr>
          <a:lstStyle/>
          <a:p>
            <a:r>
              <a:rPr lang="en-US" sz="2000" b="1" dirty="0"/>
              <a:t>Switch delay after VF and risk of death</a:t>
            </a:r>
          </a:p>
        </p:txBody>
      </p:sp>
      <p:sp>
        <p:nvSpPr>
          <p:cNvPr id="8" name="TextBox 7">
            <a:extLst>
              <a:ext uri="{FF2B5EF4-FFF2-40B4-BE49-F238E27FC236}">
                <a16:creationId xmlns:a16="http://schemas.microsoft.com/office/drawing/2014/main" id="{20513AB0-B409-5597-FC2F-C8FFE0A82176}"/>
              </a:ext>
            </a:extLst>
          </p:cNvPr>
          <p:cNvSpPr txBox="1"/>
          <p:nvPr/>
        </p:nvSpPr>
        <p:spPr>
          <a:xfrm>
            <a:off x="9131798" y="4518481"/>
            <a:ext cx="2662011" cy="430887"/>
          </a:xfrm>
          <a:prstGeom prst="rect">
            <a:avLst/>
          </a:prstGeom>
          <a:noFill/>
        </p:spPr>
        <p:txBody>
          <a:bodyPr wrap="none" rtlCol="0">
            <a:spAutoFit/>
          </a:bodyPr>
          <a:lstStyle/>
          <a:p>
            <a:r>
              <a:rPr lang="en-US" sz="2200" b="1" dirty="0"/>
              <a:t>Hazard ratio of death</a:t>
            </a:r>
          </a:p>
        </p:txBody>
      </p:sp>
      <p:sp>
        <p:nvSpPr>
          <p:cNvPr id="13" name="TextBox 12">
            <a:extLst>
              <a:ext uri="{FF2B5EF4-FFF2-40B4-BE49-F238E27FC236}">
                <a16:creationId xmlns:a16="http://schemas.microsoft.com/office/drawing/2014/main" id="{ED5B8302-6DE5-25F0-4182-92540631DFE3}"/>
              </a:ext>
            </a:extLst>
          </p:cNvPr>
          <p:cNvSpPr txBox="1"/>
          <p:nvPr/>
        </p:nvSpPr>
        <p:spPr>
          <a:xfrm>
            <a:off x="7421142" y="5518821"/>
            <a:ext cx="4636719" cy="769441"/>
          </a:xfrm>
          <a:prstGeom prst="rect">
            <a:avLst/>
          </a:prstGeom>
          <a:noFill/>
        </p:spPr>
        <p:txBody>
          <a:bodyPr wrap="none" rtlCol="0">
            <a:spAutoFit/>
          </a:bodyPr>
          <a:lstStyle/>
          <a:p>
            <a:r>
              <a:rPr lang="en-US" sz="2200" b="1" dirty="0"/>
              <a:t>Lowest risk of mortality after virologic</a:t>
            </a:r>
          </a:p>
          <a:p>
            <a:r>
              <a:rPr lang="en-US" sz="2200" b="1" dirty="0"/>
              <a:t> failure if </a:t>
            </a:r>
            <a:r>
              <a:rPr lang="en-US" sz="2200" b="1" u="sng" dirty="0"/>
              <a:t>rapid</a:t>
            </a:r>
            <a:r>
              <a:rPr lang="en-US" sz="2200" b="1" dirty="0"/>
              <a:t> switch to 2</a:t>
            </a:r>
            <a:r>
              <a:rPr lang="en-US" sz="2200" b="1" baseline="30000" dirty="0"/>
              <a:t>nd</a:t>
            </a:r>
            <a:r>
              <a:rPr lang="en-US" sz="2200" b="1" dirty="0"/>
              <a:t> line ART</a:t>
            </a:r>
          </a:p>
        </p:txBody>
      </p:sp>
      <p:pic>
        <p:nvPicPr>
          <p:cNvPr id="6" name="Picture 5">
            <a:extLst>
              <a:ext uri="{FF2B5EF4-FFF2-40B4-BE49-F238E27FC236}">
                <a16:creationId xmlns:a16="http://schemas.microsoft.com/office/drawing/2014/main" id="{8073D02F-B97B-2637-5811-AE4426CD7FF2}"/>
              </a:ext>
            </a:extLst>
          </p:cNvPr>
          <p:cNvPicPr>
            <a:picLocks noChangeAspect="1"/>
          </p:cNvPicPr>
          <p:nvPr/>
        </p:nvPicPr>
        <p:blipFill>
          <a:blip r:embed="rId4"/>
          <a:stretch>
            <a:fillRect/>
          </a:stretch>
        </p:blipFill>
        <p:spPr>
          <a:xfrm>
            <a:off x="154218" y="1195914"/>
            <a:ext cx="5842001" cy="469506"/>
          </a:xfrm>
          <a:prstGeom prst="rect">
            <a:avLst/>
          </a:prstGeom>
        </p:spPr>
      </p:pic>
    </p:spTree>
    <p:extLst>
      <p:ext uri="{BB962C8B-B14F-4D97-AF65-F5344CB8AC3E}">
        <p14:creationId xmlns:p14="http://schemas.microsoft.com/office/powerpoint/2010/main" val="2300639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6A61-2C28-6DB6-D9E5-32C41A3DE8A9}"/>
              </a:ext>
            </a:extLst>
          </p:cNvPr>
          <p:cNvSpPr>
            <a:spLocks noGrp="1"/>
          </p:cNvSpPr>
          <p:nvPr>
            <p:ph type="title"/>
          </p:nvPr>
        </p:nvSpPr>
        <p:spPr>
          <a:xfrm>
            <a:off x="838200" y="2103437"/>
            <a:ext cx="10515600" cy="1325563"/>
          </a:xfrm>
        </p:spPr>
        <p:txBody>
          <a:bodyPr/>
          <a:lstStyle/>
          <a:p>
            <a:pPr algn="ctr"/>
            <a:r>
              <a:rPr lang="en-US" b="1" dirty="0">
                <a:latin typeface="Helvetica" pitchFamily="2" charset="0"/>
              </a:rPr>
              <a:t>Invasive fungal infection</a:t>
            </a:r>
          </a:p>
        </p:txBody>
      </p:sp>
    </p:spTree>
    <p:extLst>
      <p:ext uri="{BB962C8B-B14F-4D97-AF65-F5344CB8AC3E}">
        <p14:creationId xmlns:p14="http://schemas.microsoft.com/office/powerpoint/2010/main" val="18877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72375" y="-195111"/>
            <a:ext cx="11801860" cy="1325563"/>
          </a:xfrm>
        </p:spPr>
        <p:txBody>
          <a:bodyPr>
            <a:normAutofit/>
          </a:bodyPr>
          <a:lstStyle/>
          <a:p>
            <a:pPr algn="ctr"/>
            <a:r>
              <a:rPr lang="en-US" sz="3800" b="1" dirty="0">
                <a:latin typeface="Helvetica" pitchFamily="2" charset="0"/>
              </a:rPr>
              <a:t>Patient</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272375" y="1130452"/>
            <a:ext cx="6416292" cy="5208353"/>
          </a:xfrm>
        </p:spPr>
        <p:txBody>
          <a:bodyPr>
            <a:noAutofit/>
          </a:bodyPr>
          <a:lstStyle/>
          <a:p>
            <a:r>
              <a:rPr lang="en-US" dirty="0"/>
              <a:t>36 M with HIV admitted with cutaneous nodules</a:t>
            </a:r>
          </a:p>
          <a:p>
            <a:r>
              <a:rPr lang="en-US" dirty="0"/>
              <a:t>12 </a:t>
            </a:r>
            <a:r>
              <a:rPr lang="en-US" dirty="0" err="1"/>
              <a:t>wks</a:t>
            </a:r>
            <a:r>
              <a:rPr lang="en-US" dirty="0"/>
              <a:t> prior to presentation started ART</a:t>
            </a:r>
          </a:p>
          <a:p>
            <a:r>
              <a:rPr lang="en-US" dirty="0"/>
              <a:t>4 </a:t>
            </a:r>
            <a:r>
              <a:rPr lang="en-US" dirty="0" err="1"/>
              <a:t>wks</a:t>
            </a:r>
            <a:r>
              <a:rPr lang="en-US" dirty="0"/>
              <a:t> prior developed rash and a few days before admission became confused</a:t>
            </a:r>
          </a:p>
          <a:p>
            <a:r>
              <a:rPr lang="en-US" dirty="0"/>
              <a:t>Febrile, encephalopathic. + oral thrush. Flesh-colored nodules scattered on face &amp; chest w/ erosive lesion on forehead</a:t>
            </a:r>
          </a:p>
          <a:p>
            <a:r>
              <a:rPr lang="en-US" dirty="0"/>
              <a:t>CD4 14</a:t>
            </a:r>
          </a:p>
          <a:p>
            <a:r>
              <a:rPr lang="en-US" dirty="0"/>
              <a:t>CXR normal. U/S: Abd LAN and HSM</a:t>
            </a:r>
          </a:p>
          <a:p>
            <a:r>
              <a:rPr lang="en-US" dirty="0"/>
              <a:t>Serum </a:t>
            </a:r>
            <a:r>
              <a:rPr lang="en-US" dirty="0" err="1"/>
              <a:t>CrAg</a:t>
            </a:r>
            <a:r>
              <a:rPr lang="en-US" dirty="0"/>
              <a:t> (-). Normal CSF cell count, pressure, chemistry</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521583" y="812279"/>
            <a:ext cx="11551937"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C9EF857-281E-1A14-7698-0623543E2D08}"/>
              </a:ext>
            </a:extLst>
          </p:cNvPr>
          <p:cNvSpPr txBox="1"/>
          <p:nvPr/>
        </p:nvSpPr>
        <p:spPr>
          <a:xfrm>
            <a:off x="7718880" y="4877904"/>
            <a:ext cx="3325141" cy="430887"/>
          </a:xfrm>
          <a:prstGeom prst="rect">
            <a:avLst/>
          </a:prstGeom>
          <a:noFill/>
        </p:spPr>
        <p:txBody>
          <a:bodyPr wrap="none" rtlCol="0">
            <a:spAutoFit/>
          </a:bodyPr>
          <a:lstStyle/>
          <a:p>
            <a:r>
              <a:rPr lang="en-US" sz="2200" dirty="0"/>
              <a:t>A skin biopsy was obtained</a:t>
            </a:r>
          </a:p>
        </p:txBody>
      </p:sp>
      <p:pic>
        <p:nvPicPr>
          <p:cNvPr id="8" name="Picture 7">
            <a:extLst>
              <a:ext uri="{FF2B5EF4-FFF2-40B4-BE49-F238E27FC236}">
                <a16:creationId xmlns:a16="http://schemas.microsoft.com/office/drawing/2014/main" id="{42DC7F3B-91BF-2074-3A40-83B56032AE5E}"/>
              </a:ext>
            </a:extLst>
          </p:cNvPr>
          <p:cNvPicPr>
            <a:picLocks noChangeAspect="1"/>
          </p:cNvPicPr>
          <p:nvPr/>
        </p:nvPicPr>
        <p:blipFill>
          <a:blip r:embed="rId3"/>
          <a:stretch>
            <a:fillRect/>
          </a:stretch>
        </p:blipFill>
        <p:spPr>
          <a:xfrm>
            <a:off x="6926872" y="1207696"/>
            <a:ext cx="4909155" cy="3560969"/>
          </a:xfrm>
          <a:prstGeom prst="rect">
            <a:avLst/>
          </a:prstGeom>
        </p:spPr>
      </p:pic>
      <p:sp>
        <p:nvSpPr>
          <p:cNvPr id="4" name="TextBox 3">
            <a:extLst>
              <a:ext uri="{FF2B5EF4-FFF2-40B4-BE49-F238E27FC236}">
                <a16:creationId xmlns:a16="http://schemas.microsoft.com/office/drawing/2014/main" id="{8350A85B-52D1-8E3F-CD7A-F84112E94F55}"/>
              </a:ext>
            </a:extLst>
          </p:cNvPr>
          <p:cNvSpPr txBox="1"/>
          <p:nvPr/>
        </p:nvSpPr>
        <p:spPr>
          <a:xfrm>
            <a:off x="6589659" y="6472311"/>
            <a:ext cx="5692328" cy="369332"/>
          </a:xfrm>
          <a:prstGeom prst="rect">
            <a:avLst/>
          </a:prstGeom>
          <a:noFill/>
        </p:spPr>
        <p:txBody>
          <a:bodyPr wrap="none" rtlCol="0">
            <a:spAutoFit/>
          </a:bodyPr>
          <a:lstStyle/>
          <a:p>
            <a:r>
              <a:rPr lang="en-US" dirty="0"/>
              <a:t>Rodríguez-</a:t>
            </a:r>
            <a:r>
              <a:rPr lang="en-US" dirty="0" err="1"/>
              <a:t>Cerdeira</a:t>
            </a:r>
            <a:r>
              <a:rPr lang="en-US" dirty="0"/>
              <a:t> C, </a:t>
            </a:r>
            <a:r>
              <a:rPr lang="en-US" dirty="0" err="1"/>
              <a:t>Actas</a:t>
            </a:r>
            <a:r>
              <a:rPr lang="en-US" dirty="0"/>
              <a:t> Dermosifiliogr.2014;105:5---17</a:t>
            </a:r>
          </a:p>
        </p:txBody>
      </p:sp>
    </p:spTree>
    <p:extLst>
      <p:ext uri="{BB962C8B-B14F-4D97-AF65-F5344CB8AC3E}">
        <p14:creationId xmlns:p14="http://schemas.microsoft.com/office/powerpoint/2010/main" val="14354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72375" y="-195111"/>
            <a:ext cx="11801860" cy="1325563"/>
          </a:xfrm>
        </p:spPr>
        <p:txBody>
          <a:bodyPr>
            <a:normAutofit/>
          </a:bodyPr>
          <a:lstStyle/>
          <a:p>
            <a:pPr algn="ctr"/>
            <a:r>
              <a:rPr lang="en-US" sz="3800" b="1" dirty="0"/>
              <a:t>What is the diagnosis?</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157226" y="1166723"/>
            <a:ext cx="5574417" cy="5208353"/>
          </a:xfrm>
        </p:spPr>
        <p:txBody>
          <a:bodyPr>
            <a:noAutofit/>
          </a:bodyPr>
          <a:lstStyle/>
          <a:p>
            <a:pPr marL="0" indent="0">
              <a:buNone/>
            </a:pPr>
            <a:r>
              <a:rPr lang="en-US" sz="3200" dirty="0"/>
              <a:t>a. Disseminated cryptococcosis</a:t>
            </a:r>
          </a:p>
          <a:p>
            <a:pPr marL="0" indent="0">
              <a:buNone/>
            </a:pPr>
            <a:r>
              <a:rPr lang="en-US" sz="3200" dirty="0"/>
              <a:t>b. Molluscum contagiosum</a:t>
            </a:r>
          </a:p>
          <a:p>
            <a:pPr marL="0" indent="0">
              <a:buNone/>
            </a:pPr>
            <a:r>
              <a:rPr lang="en-US" sz="3200" dirty="0"/>
              <a:t>c. Disseminated histoplasmosis  </a:t>
            </a:r>
          </a:p>
          <a:p>
            <a:pPr marL="0" indent="0">
              <a:buNone/>
            </a:pPr>
            <a:r>
              <a:rPr lang="en-US" sz="3200" dirty="0"/>
              <a:t>d. Disseminated </a:t>
            </a:r>
            <a:r>
              <a:rPr lang="en-US" sz="3200" dirty="0" err="1"/>
              <a:t>emergomycosis</a:t>
            </a:r>
            <a:endParaRPr lang="en-US" sz="3200" dirty="0"/>
          </a:p>
          <a:p>
            <a:pPr marL="0" indent="0">
              <a:buNone/>
            </a:pPr>
            <a:r>
              <a:rPr lang="en-US" sz="3200" dirty="0"/>
              <a:t>e. Invasive aspergillosis</a:t>
            </a:r>
          </a:p>
          <a:p>
            <a:pPr marL="0" indent="0">
              <a:buNone/>
            </a:pPr>
            <a:r>
              <a:rPr lang="en-US" sz="3200" dirty="0"/>
              <a:t>f.  (c) or (d)</a:t>
            </a:r>
          </a:p>
          <a:p>
            <a:pPr marL="0" indent="0">
              <a:buNone/>
            </a:pPr>
            <a:endParaRPr lang="en-US" sz="3200" dirty="0"/>
          </a:p>
          <a:p>
            <a:endParaRPr lang="en-US" sz="3200" dirty="0"/>
          </a:p>
          <a:p>
            <a:endParaRPr lang="en-US" sz="3200" dirty="0"/>
          </a:p>
          <a:p>
            <a:pPr marL="0" indent="0">
              <a:buNone/>
            </a:pPr>
            <a:endParaRPr lang="en-US" sz="3200" dirty="0"/>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521583" y="812279"/>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C636440-E241-D107-67AD-22AC05638163}"/>
              </a:ext>
            </a:extLst>
          </p:cNvPr>
          <p:cNvPicPr>
            <a:picLocks noChangeAspect="1"/>
          </p:cNvPicPr>
          <p:nvPr/>
        </p:nvPicPr>
        <p:blipFill>
          <a:blip r:embed="rId3"/>
          <a:stretch>
            <a:fillRect/>
          </a:stretch>
        </p:blipFill>
        <p:spPr>
          <a:xfrm>
            <a:off x="5616493" y="1130453"/>
            <a:ext cx="6303132" cy="4745054"/>
          </a:xfrm>
          <a:prstGeom prst="rect">
            <a:avLst/>
          </a:prstGeom>
        </p:spPr>
      </p:pic>
      <p:sp>
        <p:nvSpPr>
          <p:cNvPr id="7" name="TextBox 6">
            <a:extLst>
              <a:ext uri="{FF2B5EF4-FFF2-40B4-BE49-F238E27FC236}">
                <a16:creationId xmlns:a16="http://schemas.microsoft.com/office/drawing/2014/main" id="{6BBF1EC4-E800-333A-CFD7-5358BF512BB9}"/>
              </a:ext>
            </a:extLst>
          </p:cNvPr>
          <p:cNvSpPr txBox="1"/>
          <p:nvPr/>
        </p:nvSpPr>
        <p:spPr>
          <a:xfrm>
            <a:off x="5616493" y="6045721"/>
            <a:ext cx="6303132" cy="646331"/>
          </a:xfrm>
          <a:prstGeom prst="rect">
            <a:avLst/>
          </a:prstGeom>
          <a:noFill/>
        </p:spPr>
        <p:txBody>
          <a:bodyPr wrap="square" rtlCol="0">
            <a:spAutoFit/>
          </a:bodyPr>
          <a:lstStyle/>
          <a:p>
            <a:r>
              <a:rPr lang="en-US" b="1" dirty="0"/>
              <a:t>Innumerable small ovoid yeast-like organisms measuring 2–4 µm in diameter.. Clear halos surround many of the organisms.</a:t>
            </a:r>
          </a:p>
        </p:txBody>
      </p:sp>
    </p:spTree>
    <p:extLst>
      <p:ext uri="{BB962C8B-B14F-4D97-AF65-F5344CB8AC3E}">
        <p14:creationId xmlns:p14="http://schemas.microsoft.com/office/powerpoint/2010/main" val="239291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195070" y="-253477"/>
            <a:ext cx="11801860" cy="1325563"/>
          </a:xfrm>
        </p:spPr>
        <p:txBody>
          <a:bodyPr>
            <a:normAutofit/>
          </a:bodyPr>
          <a:lstStyle/>
          <a:p>
            <a:r>
              <a:rPr lang="en-US" sz="3400" b="1" dirty="0">
                <a:latin typeface="Helvetica" pitchFamily="2" charset="0"/>
              </a:rPr>
              <a:t>  New WHO guidance on histoplasmosis in HIV</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521583" y="847164"/>
            <a:ext cx="11260686" cy="5208353"/>
          </a:xfrm>
        </p:spPr>
        <p:txBody>
          <a:bodyPr>
            <a:noAutofit/>
          </a:bodyPr>
          <a:lstStyle/>
          <a:p>
            <a:r>
              <a:rPr lang="en-US" sz="3000" dirty="0"/>
              <a:t>Recommended test: </a:t>
            </a:r>
            <a:r>
              <a:rPr lang="en-US" sz="3000" dirty="0">
                <a:solidFill>
                  <a:srgbClr val="FF0000"/>
                </a:solidFill>
              </a:rPr>
              <a:t>urine Ag</a:t>
            </a:r>
            <a:r>
              <a:rPr lang="en-US" sz="3000" dirty="0"/>
              <a:t>; 95% </a:t>
            </a:r>
            <a:r>
              <a:rPr lang="en-US" sz="3000" dirty="0" err="1"/>
              <a:t>sens.</a:t>
            </a:r>
            <a:r>
              <a:rPr lang="en-US" sz="3000" dirty="0"/>
              <a:t> in adv. HIV </a:t>
            </a:r>
          </a:p>
          <a:p>
            <a:pPr lvl="1"/>
            <a:r>
              <a:rPr lang="en-US" sz="2600" dirty="0"/>
              <a:t>POC test still needed; lateral flow assay may be avail. soon</a:t>
            </a:r>
            <a:endParaRPr lang="en-US" sz="3000" dirty="0"/>
          </a:p>
          <a:p>
            <a:r>
              <a:rPr lang="en-US" sz="3000" dirty="0"/>
              <a:t>Initial therapy for disseminated histoplasmosis: </a:t>
            </a:r>
            <a:r>
              <a:rPr lang="en-US" sz="3000" dirty="0">
                <a:solidFill>
                  <a:srgbClr val="FF0000"/>
                </a:solidFill>
              </a:rPr>
              <a:t>polyene</a:t>
            </a:r>
          </a:p>
          <a:p>
            <a:pPr marL="0" indent="0">
              <a:buNone/>
            </a:pPr>
            <a:r>
              <a:rPr lang="en-US" sz="3000" dirty="0"/>
              <a:t>   (i.e. if vital organ involvement, poor functional status or CNS involve.):</a:t>
            </a:r>
          </a:p>
          <a:p>
            <a:pPr lvl="1"/>
            <a:r>
              <a:rPr lang="en-US" sz="2700" dirty="0"/>
              <a:t>Preferred: </a:t>
            </a:r>
            <a:r>
              <a:rPr lang="en-US" sz="2700" dirty="0">
                <a:solidFill>
                  <a:srgbClr val="FF0000"/>
                </a:solidFill>
              </a:rPr>
              <a:t>Liposomal amphotericin B</a:t>
            </a:r>
            <a:r>
              <a:rPr lang="en-US" sz="2700" dirty="0"/>
              <a:t> 3 mg/kg IV for ~2 </a:t>
            </a:r>
            <a:r>
              <a:rPr lang="en-US" sz="2700" dirty="0" err="1"/>
              <a:t>wks</a:t>
            </a:r>
            <a:endParaRPr lang="en-US" sz="2700" dirty="0"/>
          </a:p>
          <a:p>
            <a:pPr lvl="1"/>
            <a:r>
              <a:rPr lang="en-US" sz="2700" dirty="0"/>
              <a:t>Alternative: Amphotericin B 0.7-1 mg/kg IV for ~2 </a:t>
            </a:r>
            <a:r>
              <a:rPr lang="en-US" sz="2700" dirty="0" err="1"/>
              <a:t>wks</a:t>
            </a:r>
            <a:endParaRPr lang="en-US" sz="3000" dirty="0"/>
          </a:p>
          <a:p>
            <a:r>
              <a:rPr lang="en-US" sz="3000" dirty="0"/>
              <a:t>Step-down : </a:t>
            </a:r>
            <a:r>
              <a:rPr lang="en-US" sz="3000" dirty="0">
                <a:solidFill>
                  <a:srgbClr val="FF0000"/>
                </a:solidFill>
              </a:rPr>
              <a:t>Itraconazole</a:t>
            </a:r>
            <a:r>
              <a:rPr lang="en-US" sz="3000" dirty="0"/>
              <a:t> 200 mg PO TID x 3 days</a:t>
            </a:r>
            <a:r>
              <a:rPr lang="en-US" sz="3000" dirty="0">
                <a:sym typeface="Wingdings" pitchFamily="2" charset="2"/>
              </a:rPr>
              <a:t> </a:t>
            </a:r>
            <a:r>
              <a:rPr lang="en-US" sz="3000" dirty="0"/>
              <a:t>BID for 1 year</a:t>
            </a:r>
          </a:p>
          <a:p>
            <a:pPr lvl="1"/>
            <a:r>
              <a:rPr lang="en-US" sz="2700" dirty="0"/>
              <a:t>Consider &lt;1 </a:t>
            </a:r>
            <a:r>
              <a:rPr lang="en-US" sz="2700" dirty="0" err="1"/>
              <a:t>yr</a:t>
            </a:r>
            <a:r>
              <a:rPr lang="en-US" sz="2700" dirty="0"/>
              <a:t> if clinically stable on ART with CD4 improvement and VL UD</a:t>
            </a:r>
            <a:endParaRPr lang="en-US" sz="3000" dirty="0"/>
          </a:p>
          <a:p>
            <a:r>
              <a:rPr lang="en-US" sz="3000" dirty="0"/>
              <a:t>ART: If tolerating therapy start ART “as soon as possible;” IRIS rare</a:t>
            </a:r>
          </a:p>
          <a:p>
            <a:pPr lvl="1"/>
            <a:r>
              <a:rPr lang="en-US" sz="2700" dirty="0"/>
              <a:t>No major DDIs </a:t>
            </a:r>
            <a:r>
              <a:rPr lang="en-US" sz="2700" dirty="0" err="1"/>
              <a:t>btwn</a:t>
            </a:r>
            <a:r>
              <a:rPr lang="en-US" sz="2700" dirty="0"/>
              <a:t>. itraconazole and dolutegravir / TLD </a:t>
            </a:r>
            <a:endParaRPr lang="en-US" sz="3200" dirty="0"/>
          </a:p>
          <a:p>
            <a:pPr marL="0" indent="0">
              <a:buNone/>
            </a:pPr>
            <a:endParaRPr lang="en-US" sz="3200" dirty="0"/>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521583" y="695547"/>
            <a:ext cx="9384417"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67E14A-D580-69A4-A406-335993086CA4}"/>
              </a:ext>
            </a:extLst>
          </p:cNvPr>
          <p:cNvSpPr txBox="1"/>
          <p:nvPr/>
        </p:nvSpPr>
        <p:spPr>
          <a:xfrm>
            <a:off x="521583" y="5977787"/>
            <a:ext cx="11600355" cy="369332"/>
          </a:xfrm>
          <a:prstGeom prst="rect">
            <a:avLst/>
          </a:prstGeom>
          <a:noFill/>
        </p:spPr>
        <p:txBody>
          <a:bodyPr wrap="none" rtlCol="0">
            <a:spAutoFit/>
          </a:bodyPr>
          <a:lstStyle/>
          <a:p>
            <a:r>
              <a:rPr lang="en-US" dirty="0"/>
              <a:t>Univ. of Liverpool Drug Interactions Checker         WHO 2020 Diagnosing and Managing Histoplasmosis in People with HIV  </a:t>
            </a:r>
          </a:p>
        </p:txBody>
      </p:sp>
      <p:pic>
        <p:nvPicPr>
          <p:cNvPr id="6" name="Picture 5">
            <a:extLst>
              <a:ext uri="{FF2B5EF4-FFF2-40B4-BE49-F238E27FC236}">
                <a16:creationId xmlns:a16="http://schemas.microsoft.com/office/drawing/2014/main" id="{A84735C9-FFD4-E961-A60B-BA3A4A73E2C0}"/>
              </a:ext>
            </a:extLst>
          </p:cNvPr>
          <p:cNvPicPr>
            <a:picLocks noChangeAspect="1"/>
          </p:cNvPicPr>
          <p:nvPr/>
        </p:nvPicPr>
        <p:blipFill>
          <a:blip r:embed="rId3"/>
          <a:stretch>
            <a:fillRect/>
          </a:stretch>
        </p:blipFill>
        <p:spPr>
          <a:xfrm>
            <a:off x="10038522" y="115855"/>
            <a:ext cx="2060008" cy="1609229"/>
          </a:xfrm>
          <a:prstGeom prst="rect">
            <a:avLst/>
          </a:prstGeom>
        </p:spPr>
      </p:pic>
    </p:spTree>
    <p:extLst>
      <p:ext uri="{BB962C8B-B14F-4D97-AF65-F5344CB8AC3E}">
        <p14:creationId xmlns:p14="http://schemas.microsoft.com/office/powerpoint/2010/main" val="6344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195070" y="-253477"/>
            <a:ext cx="11801860" cy="1325563"/>
          </a:xfrm>
        </p:spPr>
        <p:txBody>
          <a:bodyPr>
            <a:normAutofit/>
          </a:bodyPr>
          <a:lstStyle/>
          <a:p>
            <a:pPr algn="ctr"/>
            <a:r>
              <a:rPr lang="en-US" sz="3400" b="1" dirty="0">
                <a:latin typeface="Helvetica" pitchFamily="2" charset="0"/>
              </a:rPr>
              <a:t>What is the reality on the ground in South Africa?</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504650" y="695547"/>
            <a:ext cx="11165767" cy="5208353"/>
          </a:xfrm>
        </p:spPr>
        <p:txBody>
          <a:bodyPr>
            <a:noAutofit/>
          </a:bodyPr>
          <a:lstStyle/>
          <a:p>
            <a:r>
              <a:rPr lang="en-US" sz="3200" dirty="0"/>
              <a:t>Histoplasmosis urine Ag not widely available</a:t>
            </a:r>
          </a:p>
          <a:p>
            <a:pPr lvl="1"/>
            <a:r>
              <a:rPr lang="en-US" sz="2800" dirty="0"/>
              <a:t>Available at some referral sites </a:t>
            </a:r>
          </a:p>
          <a:p>
            <a:pPr lvl="1"/>
            <a:endParaRPr lang="en-US" sz="3200" dirty="0"/>
          </a:p>
          <a:p>
            <a:r>
              <a:rPr lang="en-US" sz="3200" dirty="0"/>
              <a:t>L-amphotericin not routinely available</a:t>
            </a:r>
          </a:p>
          <a:p>
            <a:pPr lvl="1"/>
            <a:r>
              <a:rPr lang="en-US" sz="2800" dirty="0"/>
              <a:t>In S. Africa limited to certain patients (ex., w/ existing renal injury)</a:t>
            </a:r>
          </a:p>
          <a:p>
            <a:endParaRPr lang="en-US" sz="3200" dirty="0"/>
          </a:p>
          <a:p>
            <a:r>
              <a:rPr lang="en-US" sz="3200" dirty="0"/>
              <a:t>Itraconazole available as capsule but not the more patient-friendly itraconazole solution</a:t>
            </a:r>
          </a:p>
          <a:p>
            <a:pPr lvl="1"/>
            <a:r>
              <a:rPr lang="en-US" sz="2800" dirty="0"/>
              <a:t>Capsule less well-absorbed (and have food / gastric pH requirement) </a:t>
            </a:r>
          </a:p>
          <a:p>
            <a:pPr lvl="1"/>
            <a:r>
              <a:rPr lang="en-US" sz="2800" dirty="0"/>
              <a:t>Lack of therapeutic drug monitoring makes use of capsules challenging</a:t>
            </a:r>
          </a:p>
          <a:p>
            <a:pPr marL="0" indent="0">
              <a:buNone/>
            </a:pPr>
            <a:endParaRPr lang="en-US" sz="3200" dirty="0"/>
          </a:p>
          <a:p>
            <a:pPr marL="0" indent="0">
              <a:buNone/>
            </a:pPr>
            <a:endParaRPr lang="en-US" sz="3200" dirty="0"/>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521583" y="695547"/>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67E14A-D580-69A4-A406-335993086CA4}"/>
              </a:ext>
            </a:extLst>
          </p:cNvPr>
          <p:cNvSpPr txBox="1"/>
          <p:nvPr/>
        </p:nvSpPr>
        <p:spPr>
          <a:xfrm>
            <a:off x="2061180" y="6483592"/>
            <a:ext cx="7858562" cy="369332"/>
          </a:xfrm>
          <a:prstGeom prst="rect">
            <a:avLst/>
          </a:prstGeom>
          <a:noFill/>
        </p:spPr>
        <p:txBody>
          <a:bodyPr wrap="none" rtlCol="0">
            <a:spAutoFit/>
          </a:bodyPr>
          <a:lstStyle/>
          <a:p>
            <a:r>
              <a:rPr lang="en-US" dirty="0"/>
              <a:t>Discussion with Prof. </a:t>
            </a:r>
            <a:r>
              <a:rPr lang="en-US" dirty="0" err="1"/>
              <a:t>Yunus</a:t>
            </a:r>
            <a:r>
              <a:rPr lang="en-US" dirty="0"/>
              <a:t> </a:t>
            </a:r>
            <a:r>
              <a:rPr lang="en-US" dirty="0" err="1"/>
              <a:t>Moosa</a:t>
            </a:r>
            <a:r>
              <a:rPr lang="en-US" dirty="0"/>
              <a:t>, 2022       Johns Hopkins Antibiotic Guide, 2022 </a:t>
            </a:r>
          </a:p>
        </p:txBody>
      </p:sp>
    </p:spTree>
    <p:extLst>
      <p:ext uri="{BB962C8B-B14F-4D97-AF65-F5344CB8AC3E}">
        <p14:creationId xmlns:p14="http://schemas.microsoft.com/office/powerpoint/2010/main" val="24111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72375" y="-195111"/>
            <a:ext cx="11801860" cy="1325563"/>
          </a:xfrm>
        </p:spPr>
        <p:txBody>
          <a:bodyPr>
            <a:normAutofit/>
          </a:bodyPr>
          <a:lstStyle/>
          <a:p>
            <a:pPr algn="ctr"/>
            <a:r>
              <a:rPr lang="en-US" sz="3800" b="1" dirty="0">
                <a:latin typeface="Helvetica" pitchFamily="2" charset="0"/>
              </a:rPr>
              <a:t>High-dose L-</a:t>
            </a:r>
            <a:r>
              <a:rPr lang="en-US" sz="3800" b="1" dirty="0" err="1">
                <a:latin typeface="Helvetica" pitchFamily="2" charset="0"/>
              </a:rPr>
              <a:t>AmB</a:t>
            </a:r>
            <a:r>
              <a:rPr lang="en-US" sz="3800" b="1" dirty="0">
                <a:latin typeface="Helvetica" pitchFamily="2" charset="0"/>
              </a:rPr>
              <a:t> in disseminated histoplasmosis</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117765" y="992146"/>
            <a:ext cx="11755554" cy="5208353"/>
          </a:xfrm>
        </p:spPr>
        <p:txBody>
          <a:bodyPr>
            <a:noAutofit/>
          </a:bodyPr>
          <a:lstStyle/>
          <a:p>
            <a:r>
              <a:rPr lang="en-US" sz="3200" dirty="0"/>
              <a:t>Phase 2, open label RCT in Brazil; HIV-associated disseminated histoplasmosis randomized to one of three arms including L-</a:t>
            </a:r>
            <a:r>
              <a:rPr lang="en-US" sz="3200" dirty="0" err="1"/>
              <a:t>AmB</a:t>
            </a:r>
            <a:r>
              <a:rPr lang="en-US" sz="3200" dirty="0"/>
              <a:t> 3 mg/kg for 14 days or to L-</a:t>
            </a:r>
            <a:r>
              <a:rPr lang="en-US" sz="3200" dirty="0" err="1"/>
              <a:t>AmB</a:t>
            </a:r>
            <a:r>
              <a:rPr lang="en-US" sz="3200" dirty="0"/>
              <a:t> 10 mg/kg x 1</a:t>
            </a:r>
          </a:p>
          <a:p>
            <a:pPr marL="457200" lvl="1" indent="0">
              <a:buNone/>
            </a:pPr>
            <a:r>
              <a:rPr lang="en-US" sz="2800" dirty="0"/>
              <a:t>- Excluded CNS disease, pts expected to die &lt;48 </a:t>
            </a:r>
            <a:r>
              <a:rPr lang="en-US" sz="2800" dirty="0" err="1"/>
              <a:t>hrs</a:t>
            </a:r>
            <a:r>
              <a:rPr lang="en-US" sz="2800" dirty="0"/>
              <a:t>	</a:t>
            </a:r>
          </a:p>
          <a:p>
            <a:r>
              <a:rPr lang="en-US" sz="3200" dirty="0"/>
              <a:t>N=118, median CD4 ~25			</a:t>
            </a:r>
          </a:p>
          <a:p>
            <a:pPr marL="0" indent="0">
              <a:buNone/>
            </a:pPr>
            <a:r>
              <a:rPr lang="en-US" sz="3200" dirty="0"/>
              <a:t>				</a:t>
            </a:r>
            <a:r>
              <a:rPr lang="en-US" sz="3200" u="sng" dirty="0"/>
              <a:t>Clinical</a:t>
            </a:r>
            <a:r>
              <a:rPr lang="en-US" sz="3200" dirty="0"/>
              <a:t> </a:t>
            </a:r>
            <a:r>
              <a:rPr lang="en-US" sz="3200" u="sng" dirty="0"/>
              <a:t>response*</a:t>
            </a:r>
            <a:r>
              <a:rPr lang="en-US" sz="3200" dirty="0"/>
              <a:t>	</a:t>
            </a:r>
            <a:r>
              <a:rPr lang="en-US" sz="3200" u="sng" dirty="0"/>
              <a:t>D14 survival</a:t>
            </a:r>
          </a:p>
          <a:p>
            <a:pPr marL="0" indent="0">
              <a:buNone/>
            </a:pPr>
            <a:r>
              <a:rPr lang="en-US" sz="3200" dirty="0">
                <a:solidFill>
                  <a:srgbClr val="FF0000"/>
                </a:solidFill>
              </a:rPr>
              <a:t>L-</a:t>
            </a:r>
            <a:r>
              <a:rPr lang="en-US" sz="3200" dirty="0" err="1">
                <a:solidFill>
                  <a:srgbClr val="FF0000"/>
                </a:solidFill>
              </a:rPr>
              <a:t>AmB</a:t>
            </a:r>
            <a:r>
              <a:rPr lang="en-US" sz="3200" dirty="0">
                <a:solidFill>
                  <a:srgbClr val="FF0000"/>
                </a:solidFill>
              </a:rPr>
              <a:t> X 1 dose			 82%				90%</a:t>
            </a:r>
          </a:p>
          <a:p>
            <a:pPr marL="0" indent="0">
              <a:buNone/>
            </a:pPr>
            <a:r>
              <a:rPr lang="en-US" sz="3200" dirty="0">
                <a:solidFill>
                  <a:srgbClr val="FF0000"/>
                </a:solidFill>
              </a:rPr>
              <a:t>L-</a:t>
            </a:r>
            <a:r>
              <a:rPr lang="en-US" sz="3200" dirty="0" err="1">
                <a:solidFill>
                  <a:srgbClr val="FF0000"/>
                </a:solidFill>
              </a:rPr>
              <a:t>AmB</a:t>
            </a:r>
            <a:r>
              <a:rPr lang="en-US" sz="3200" dirty="0">
                <a:solidFill>
                  <a:srgbClr val="FF0000"/>
                </a:solidFill>
              </a:rPr>
              <a:t> X 2 </a:t>
            </a:r>
            <a:r>
              <a:rPr lang="en-US" sz="3200" dirty="0" err="1">
                <a:solidFill>
                  <a:srgbClr val="FF0000"/>
                </a:solidFill>
              </a:rPr>
              <a:t>wks</a:t>
            </a:r>
            <a:r>
              <a:rPr lang="en-US" sz="3200" dirty="0">
                <a:solidFill>
                  <a:srgbClr val="FF0000"/>
                </a:solidFill>
              </a:rPr>
              <a:t>			 72%				90%</a:t>
            </a:r>
          </a:p>
          <a:p>
            <a:pPr marL="0" indent="0">
              <a:buNone/>
            </a:pPr>
            <a:r>
              <a:rPr lang="en-US" dirty="0"/>
              <a:t>    *Resolution of fever and other symptoms (not skin lesion)</a:t>
            </a:r>
          </a:p>
          <a:p>
            <a:pPr>
              <a:buFontTx/>
              <a:buChar char="-"/>
            </a:pPr>
            <a:r>
              <a:rPr lang="en-US" b="1" dirty="0"/>
              <a:t>Less renal toxicity observed with single dose L-</a:t>
            </a:r>
            <a:r>
              <a:rPr lang="en-US" b="1" dirty="0" err="1"/>
              <a:t>AmB</a:t>
            </a:r>
            <a:r>
              <a:rPr lang="en-US" b="1" dirty="0"/>
              <a:t>	</a:t>
            </a:r>
          </a:p>
          <a:p>
            <a:pPr marL="0" indent="0">
              <a:buNone/>
            </a:pPr>
            <a:r>
              <a:rPr lang="en-US" b="1" dirty="0"/>
              <a:t>  Overall survival was similar at 1 year by K-M analysis</a:t>
            </a:r>
          </a:p>
          <a:p>
            <a:pPr marL="0" indent="0">
              <a:buNone/>
            </a:pPr>
            <a:r>
              <a:rPr lang="en-US" b="1" dirty="0"/>
              <a:t>		</a:t>
            </a:r>
            <a:endParaRPr lang="en-US" b="1" dirty="0">
              <a:solidFill>
                <a:srgbClr val="FF0000"/>
              </a:solidFill>
            </a:endParaRP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117765" y="812279"/>
            <a:ext cx="1195647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BF7EED2-B3BC-DBF9-7BC3-2CC2ED50F9D5}"/>
              </a:ext>
            </a:extLst>
          </p:cNvPr>
          <p:cNvPicPr>
            <a:picLocks noChangeAspect="1"/>
          </p:cNvPicPr>
          <p:nvPr/>
        </p:nvPicPr>
        <p:blipFill>
          <a:blip r:embed="rId3"/>
          <a:stretch>
            <a:fillRect/>
          </a:stretch>
        </p:blipFill>
        <p:spPr>
          <a:xfrm>
            <a:off x="9803219" y="2815629"/>
            <a:ext cx="2070100" cy="736600"/>
          </a:xfrm>
          <a:prstGeom prst="rect">
            <a:avLst/>
          </a:prstGeom>
        </p:spPr>
      </p:pic>
      <p:sp>
        <p:nvSpPr>
          <p:cNvPr id="6" name="TextBox 5">
            <a:extLst>
              <a:ext uri="{FF2B5EF4-FFF2-40B4-BE49-F238E27FC236}">
                <a16:creationId xmlns:a16="http://schemas.microsoft.com/office/drawing/2014/main" id="{7E446D21-6A10-7904-BEE0-1F3C034B1BF5}"/>
              </a:ext>
            </a:extLst>
          </p:cNvPr>
          <p:cNvSpPr txBox="1"/>
          <p:nvPr/>
        </p:nvSpPr>
        <p:spPr>
          <a:xfrm>
            <a:off x="8773307" y="6517640"/>
            <a:ext cx="3418693" cy="369332"/>
          </a:xfrm>
          <a:prstGeom prst="rect">
            <a:avLst/>
          </a:prstGeom>
          <a:noFill/>
        </p:spPr>
        <p:txBody>
          <a:bodyPr wrap="none" rtlCol="0">
            <a:spAutoFit/>
          </a:bodyPr>
          <a:lstStyle/>
          <a:p>
            <a:r>
              <a:rPr lang="en-US" dirty="0" err="1"/>
              <a:t>Pasqualotto</a:t>
            </a:r>
            <a:r>
              <a:rPr lang="en-US" dirty="0"/>
              <a:t> A, et al. </a:t>
            </a:r>
            <a:r>
              <a:rPr lang="en-US" dirty="0" err="1"/>
              <a:t>IDWeek</a:t>
            </a:r>
            <a:r>
              <a:rPr lang="en-US" dirty="0"/>
              <a:t> 2022 </a:t>
            </a:r>
          </a:p>
        </p:txBody>
      </p:sp>
      <p:pic>
        <p:nvPicPr>
          <p:cNvPr id="7" name="Imagem 4" descr="Mulher com as mãos na cabeça&#10;&#10;Descrição gerada automaticamente com confiança baixa">
            <a:extLst>
              <a:ext uri="{FF2B5EF4-FFF2-40B4-BE49-F238E27FC236}">
                <a16:creationId xmlns:a16="http://schemas.microsoft.com/office/drawing/2014/main" id="{D776F45B-1DDA-8D07-4F6A-57F527AFCF7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400000">
            <a:off x="9590538" y="3874123"/>
            <a:ext cx="2973485" cy="222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65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0" y="-171239"/>
            <a:ext cx="8421020" cy="1325563"/>
          </a:xfrm>
        </p:spPr>
        <p:txBody>
          <a:bodyPr>
            <a:normAutofit/>
          </a:bodyPr>
          <a:lstStyle/>
          <a:p>
            <a:pPr algn="ctr"/>
            <a:r>
              <a:rPr lang="en-US" sz="3800" b="1" dirty="0">
                <a:latin typeface="Helvetica" pitchFamily="2" charset="0"/>
              </a:rPr>
              <a:t>What about </a:t>
            </a:r>
            <a:r>
              <a:rPr lang="en-US" sz="3800" b="1" dirty="0" err="1">
                <a:latin typeface="Helvetica" pitchFamily="2" charset="0"/>
              </a:rPr>
              <a:t>emergomycosis</a:t>
            </a:r>
            <a:r>
              <a:rPr lang="en-US" sz="3800" b="1" dirty="0">
                <a:latin typeface="Helvetica" pitchFamily="2" charset="0"/>
              </a:rPr>
              <a:t>?</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131271" y="962233"/>
            <a:ext cx="7887948" cy="5208353"/>
          </a:xfrm>
        </p:spPr>
        <p:txBody>
          <a:bodyPr>
            <a:noAutofit/>
          </a:bodyPr>
          <a:lstStyle/>
          <a:p>
            <a:pPr marL="0" indent="0">
              <a:buNone/>
            </a:pPr>
            <a:r>
              <a:rPr lang="en-US" dirty="0"/>
              <a:t>Invasive fungal infection assoc. w/ HIV described in 2013</a:t>
            </a:r>
          </a:p>
          <a:p>
            <a:r>
              <a:rPr lang="en-US" sz="2600" dirty="0"/>
              <a:t>Dimorphic fungus =yeast in tissue (like histoplasmosis) first seen in patients in Cape Town </a:t>
            </a:r>
          </a:p>
          <a:p>
            <a:pPr lvl="1"/>
            <a:r>
              <a:rPr lang="en-US" dirty="0"/>
              <a:t>Cases now reported outside S Africa</a:t>
            </a:r>
          </a:p>
          <a:p>
            <a:r>
              <a:rPr lang="en-US" sz="2600" dirty="0"/>
              <a:t>Clinical features also very similar to histoplasmosis. Papules, nodules that ulcerate common, med. CD4 &lt;50</a:t>
            </a:r>
          </a:p>
          <a:p>
            <a:pPr lvl="1"/>
            <a:r>
              <a:rPr lang="en-US" sz="2500" dirty="0"/>
              <a:t>If path/micro available: biopsy for histology &amp; culture</a:t>
            </a:r>
          </a:p>
          <a:p>
            <a:pPr lvl="1"/>
            <a:r>
              <a:rPr lang="en-US" sz="2500" dirty="0"/>
              <a:t>Can cross-react on </a:t>
            </a:r>
            <a:r>
              <a:rPr lang="en-US" sz="2500" i="1" dirty="0"/>
              <a:t>Histoplasma</a:t>
            </a:r>
            <a:r>
              <a:rPr lang="en-US" sz="2500" dirty="0"/>
              <a:t> urine Ag assay; 30% of </a:t>
            </a:r>
            <a:r>
              <a:rPr lang="en-US" sz="2500" dirty="0" err="1"/>
              <a:t>emergomycosis</a:t>
            </a:r>
            <a:r>
              <a:rPr lang="en-US" sz="2500" dirty="0"/>
              <a:t> </a:t>
            </a:r>
            <a:r>
              <a:rPr lang="en-US" sz="2500" i="1" dirty="0"/>
              <a:t>Histoplasma</a:t>
            </a:r>
            <a:r>
              <a:rPr lang="en-US" sz="2500" dirty="0"/>
              <a:t> urine Ag (+)</a:t>
            </a:r>
          </a:p>
          <a:p>
            <a:r>
              <a:rPr lang="en-US" sz="2600" dirty="0"/>
              <a:t>Trials lacking but patients typically respond to amphotericin B; itraconazole maintenance is given for up to a year, as in disseminated histoplasmosis</a:t>
            </a:r>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163941" y="809223"/>
            <a:ext cx="7676192"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7DF4767-C301-6C20-8C82-6414CFB8673B}"/>
              </a:ext>
            </a:extLst>
          </p:cNvPr>
          <p:cNvSpPr txBox="1"/>
          <p:nvPr/>
        </p:nvSpPr>
        <p:spPr>
          <a:xfrm>
            <a:off x="131270" y="6488668"/>
            <a:ext cx="12060730" cy="353943"/>
          </a:xfrm>
          <a:prstGeom prst="rect">
            <a:avLst/>
          </a:prstGeom>
          <a:noFill/>
        </p:spPr>
        <p:txBody>
          <a:bodyPr wrap="square" rtlCol="0">
            <a:spAutoFit/>
          </a:bodyPr>
          <a:lstStyle/>
          <a:p>
            <a:r>
              <a:rPr lang="en-US" sz="1700" dirty="0" err="1"/>
              <a:t>Madani</a:t>
            </a:r>
            <a:r>
              <a:rPr lang="en-US" sz="1700" dirty="0"/>
              <a:t> et al. SA J of Inf Dis 2022   Schwartz et al. Open Forum Inf Dis. 2017. Schwartz et al. PLOS Path 2019  Kenyon et al. NEJM 2013 </a:t>
            </a:r>
          </a:p>
        </p:txBody>
      </p:sp>
      <p:pic>
        <p:nvPicPr>
          <p:cNvPr id="6" name="Picture 5">
            <a:extLst>
              <a:ext uri="{FF2B5EF4-FFF2-40B4-BE49-F238E27FC236}">
                <a16:creationId xmlns:a16="http://schemas.microsoft.com/office/drawing/2014/main" id="{51D3A558-25AE-1FCA-7511-073B17E9EC51}"/>
              </a:ext>
            </a:extLst>
          </p:cNvPr>
          <p:cNvPicPr>
            <a:picLocks noChangeAspect="1"/>
          </p:cNvPicPr>
          <p:nvPr/>
        </p:nvPicPr>
        <p:blipFill>
          <a:blip r:embed="rId3"/>
          <a:stretch>
            <a:fillRect/>
          </a:stretch>
        </p:blipFill>
        <p:spPr>
          <a:xfrm>
            <a:off x="7976822" y="3589867"/>
            <a:ext cx="4426172" cy="2174064"/>
          </a:xfrm>
          <a:prstGeom prst="rect">
            <a:avLst/>
          </a:prstGeom>
        </p:spPr>
      </p:pic>
      <p:sp>
        <p:nvSpPr>
          <p:cNvPr id="9" name="TextBox 8">
            <a:extLst>
              <a:ext uri="{FF2B5EF4-FFF2-40B4-BE49-F238E27FC236}">
                <a16:creationId xmlns:a16="http://schemas.microsoft.com/office/drawing/2014/main" id="{121549FE-6299-FFFB-36AD-6F49CA41703F}"/>
              </a:ext>
            </a:extLst>
          </p:cNvPr>
          <p:cNvSpPr txBox="1"/>
          <p:nvPr/>
        </p:nvSpPr>
        <p:spPr>
          <a:xfrm>
            <a:off x="8442035" y="5910856"/>
            <a:ext cx="3385735" cy="430887"/>
          </a:xfrm>
          <a:prstGeom prst="rect">
            <a:avLst/>
          </a:prstGeom>
          <a:noFill/>
        </p:spPr>
        <p:txBody>
          <a:bodyPr wrap="none" rtlCol="0">
            <a:spAutoFit/>
          </a:bodyPr>
          <a:lstStyle/>
          <a:p>
            <a:r>
              <a:rPr lang="en-US" sz="2200" dirty="0"/>
              <a:t>Emergomycosis cases, 2019</a:t>
            </a:r>
          </a:p>
        </p:txBody>
      </p:sp>
      <p:pic>
        <p:nvPicPr>
          <p:cNvPr id="4" name="Picture 3">
            <a:extLst>
              <a:ext uri="{FF2B5EF4-FFF2-40B4-BE49-F238E27FC236}">
                <a16:creationId xmlns:a16="http://schemas.microsoft.com/office/drawing/2014/main" id="{1F69E40B-9DD0-6190-B5AD-99C8367245DC}"/>
              </a:ext>
            </a:extLst>
          </p:cNvPr>
          <p:cNvPicPr>
            <a:picLocks noChangeAspect="1"/>
          </p:cNvPicPr>
          <p:nvPr/>
        </p:nvPicPr>
        <p:blipFill>
          <a:blip r:embed="rId4"/>
          <a:stretch>
            <a:fillRect/>
          </a:stretch>
        </p:blipFill>
        <p:spPr>
          <a:xfrm>
            <a:off x="8019218" y="292633"/>
            <a:ext cx="3808551" cy="2451612"/>
          </a:xfrm>
          <a:prstGeom prst="rect">
            <a:avLst/>
          </a:prstGeom>
        </p:spPr>
      </p:pic>
      <p:sp>
        <p:nvSpPr>
          <p:cNvPr id="7" name="TextBox 6">
            <a:extLst>
              <a:ext uri="{FF2B5EF4-FFF2-40B4-BE49-F238E27FC236}">
                <a16:creationId xmlns:a16="http://schemas.microsoft.com/office/drawing/2014/main" id="{3CC7E4F5-2B45-8851-3BCE-6A7510932F86}"/>
              </a:ext>
            </a:extLst>
          </p:cNvPr>
          <p:cNvSpPr txBox="1"/>
          <p:nvPr/>
        </p:nvSpPr>
        <p:spPr>
          <a:xfrm>
            <a:off x="7976822" y="2782019"/>
            <a:ext cx="4257576" cy="923330"/>
          </a:xfrm>
          <a:prstGeom prst="rect">
            <a:avLst/>
          </a:prstGeom>
          <a:noFill/>
        </p:spPr>
        <p:txBody>
          <a:bodyPr wrap="none" rtlCol="0">
            <a:spAutoFit/>
          </a:bodyPr>
          <a:lstStyle/>
          <a:p>
            <a:r>
              <a:rPr lang="en-US" dirty="0"/>
              <a:t>Young woman (Lesotho) with advanced HIV</a:t>
            </a:r>
          </a:p>
          <a:p>
            <a:r>
              <a:rPr lang="en-US" dirty="0"/>
              <a:t>presenting with fever, weight loss and rash</a:t>
            </a:r>
          </a:p>
          <a:p>
            <a:r>
              <a:rPr lang="en-US" dirty="0"/>
              <a:t>with presumed </a:t>
            </a:r>
            <a:r>
              <a:rPr lang="en-US" dirty="0" err="1"/>
              <a:t>emergomycosis</a:t>
            </a:r>
            <a:endParaRPr lang="en-US" dirty="0"/>
          </a:p>
        </p:txBody>
      </p:sp>
    </p:spTree>
    <p:extLst>
      <p:ext uri="{BB962C8B-B14F-4D97-AF65-F5344CB8AC3E}">
        <p14:creationId xmlns:p14="http://schemas.microsoft.com/office/powerpoint/2010/main" val="295140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6A61-2C28-6DB6-D9E5-32C41A3DE8A9}"/>
              </a:ext>
            </a:extLst>
          </p:cNvPr>
          <p:cNvSpPr>
            <a:spLocks noGrp="1"/>
          </p:cNvSpPr>
          <p:nvPr>
            <p:ph type="title"/>
          </p:nvPr>
        </p:nvSpPr>
        <p:spPr>
          <a:xfrm>
            <a:off x="838200" y="2103437"/>
            <a:ext cx="10515600" cy="1325563"/>
          </a:xfrm>
        </p:spPr>
        <p:txBody>
          <a:bodyPr/>
          <a:lstStyle/>
          <a:p>
            <a:pPr algn="ctr"/>
            <a:r>
              <a:rPr lang="en-US" b="1" dirty="0">
                <a:latin typeface="Helvetica" pitchFamily="2" charset="0"/>
              </a:rPr>
              <a:t>PJP</a:t>
            </a:r>
          </a:p>
        </p:txBody>
      </p:sp>
    </p:spTree>
    <p:extLst>
      <p:ext uri="{BB962C8B-B14F-4D97-AF65-F5344CB8AC3E}">
        <p14:creationId xmlns:p14="http://schemas.microsoft.com/office/powerpoint/2010/main" val="418178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416042" y="-152256"/>
            <a:ext cx="11640195" cy="1325563"/>
          </a:xfrm>
        </p:spPr>
        <p:txBody>
          <a:bodyPr>
            <a:normAutofit/>
          </a:bodyPr>
          <a:lstStyle/>
          <a:p>
            <a:pPr algn="ctr"/>
            <a:r>
              <a:rPr lang="en-US" sz="3200" b="1" dirty="0"/>
              <a:t>Advanced HIV priority interventions &amp; </a:t>
            </a:r>
            <a:br>
              <a:rPr lang="en-US" sz="3200" b="1" dirty="0"/>
            </a:br>
            <a:r>
              <a:rPr lang="en-US" sz="3200" b="1" dirty="0"/>
              <a:t>leading causes of mortality among adults with AHD</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416042" y="958336"/>
            <a:ext cx="1142911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CCA235E-4ADB-7582-F824-AF3644910159}"/>
              </a:ext>
            </a:extLst>
          </p:cNvPr>
          <p:cNvSpPr txBox="1"/>
          <p:nvPr/>
        </p:nvSpPr>
        <p:spPr>
          <a:xfrm>
            <a:off x="4198894" y="6488668"/>
            <a:ext cx="3339184" cy="369332"/>
          </a:xfrm>
          <a:prstGeom prst="rect">
            <a:avLst/>
          </a:prstGeom>
          <a:noFill/>
        </p:spPr>
        <p:txBody>
          <a:bodyPr wrap="none" rtlCol="0">
            <a:spAutoFit/>
          </a:bodyPr>
          <a:lstStyle/>
          <a:p>
            <a:r>
              <a:rPr lang="en-US" dirty="0"/>
              <a:t>WHO Advanced HIV Disease 2017</a:t>
            </a:r>
          </a:p>
        </p:txBody>
      </p:sp>
      <p:sp>
        <p:nvSpPr>
          <p:cNvPr id="7" name="TextBox 6">
            <a:extLst>
              <a:ext uri="{FF2B5EF4-FFF2-40B4-BE49-F238E27FC236}">
                <a16:creationId xmlns:a16="http://schemas.microsoft.com/office/drawing/2014/main" id="{7FC393AD-505E-2BB8-AF0B-A96D336756C0}"/>
              </a:ext>
            </a:extLst>
          </p:cNvPr>
          <p:cNvSpPr txBox="1"/>
          <p:nvPr/>
        </p:nvSpPr>
        <p:spPr>
          <a:xfrm>
            <a:off x="720841" y="958336"/>
            <a:ext cx="5147645" cy="5293757"/>
          </a:xfrm>
          <a:prstGeom prst="rect">
            <a:avLst/>
          </a:prstGeom>
          <a:noFill/>
        </p:spPr>
        <p:txBody>
          <a:bodyPr wrap="square" rtlCol="0">
            <a:spAutoFit/>
          </a:bodyPr>
          <a:lstStyle/>
          <a:p>
            <a:r>
              <a:rPr lang="en-US" sz="2800" b="1" dirty="0"/>
              <a:t>WHO recommend. for persons with advanced HIV (2017) incl:</a:t>
            </a:r>
          </a:p>
          <a:p>
            <a:endParaRPr lang="en-US" sz="2500" dirty="0"/>
          </a:p>
          <a:p>
            <a:pPr marL="285750" indent="-285750">
              <a:buFont typeface="Wingdings" pitchFamily="2" charset="2"/>
              <a:buChar char="ü"/>
            </a:pPr>
            <a:r>
              <a:rPr lang="en-US" sz="2500" dirty="0"/>
              <a:t>If </a:t>
            </a:r>
            <a:r>
              <a:rPr lang="en-US" sz="2500" dirty="0" err="1"/>
              <a:t>sxs</a:t>
            </a:r>
            <a:r>
              <a:rPr lang="en-US" sz="2500" dirty="0"/>
              <a:t>, TB testing with </a:t>
            </a:r>
            <a:r>
              <a:rPr lang="en-US" sz="2500" dirty="0" err="1"/>
              <a:t>Xpert</a:t>
            </a:r>
            <a:r>
              <a:rPr lang="en-US" sz="2500" dirty="0"/>
              <a:t> / urine LAM (</a:t>
            </a:r>
            <a:r>
              <a:rPr lang="en-US" sz="2500" dirty="0">
                <a:sym typeface="Wingdings" pitchFamily="2" charset="2"/>
              </a:rPr>
              <a:t></a:t>
            </a:r>
            <a:r>
              <a:rPr lang="en-US" sz="2500" dirty="0"/>
              <a:t> TB therapy or IPT)</a:t>
            </a:r>
          </a:p>
          <a:p>
            <a:pPr marL="285750" indent="-285750">
              <a:buFont typeface="Wingdings" pitchFamily="2" charset="2"/>
              <a:buChar char="ü"/>
            </a:pPr>
            <a:endParaRPr lang="en-US" sz="2500" dirty="0"/>
          </a:p>
          <a:p>
            <a:pPr marL="285750" indent="-285750">
              <a:buFont typeface="Wingdings" pitchFamily="2" charset="2"/>
              <a:buChar char="ü"/>
            </a:pPr>
            <a:r>
              <a:rPr lang="en-US" sz="2500" dirty="0"/>
              <a:t>If CD4 &lt;100, </a:t>
            </a:r>
            <a:r>
              <a:rPr lang="en-US" sz="2500" dirty="0" err="1"/>
              <a:t>CrAg</a:t>
            </a:r>
            <a:r>
              <a:rPr lang="en-US" sz="2500" dirty="0"/>
              <a:t> testing (</a:t>
            </a:r>
            <a:r>
              <a:rPr lang="en-US" sz="2500" dirty="0">
                <a:sym typeface="Wingdings" pitchFamily="2" charset="2"/>
              </a:rPr>
              <a:t>evaluation and </a:t>
            </a:r>
            <a:r>
              <a:rPr lang="en-US" sz="2500" dirty="0"/>
              <a:t>treatment)</a:t>
            </a:r>
          </a:p>
          <a:p>
            <a:pPr marL="285750" indent="-285750">
              <a:buFont typeface="Wingdings" pitchFamily="2" charset="2"/>
              <a:buChar char="ü"/>
            </a:pPr>
            <a:endParaRPr lang="en-US" sz="2500" dirty="0"/>
          </a:p>
          <a:p>
            <a:pPr marL="285750" indent="-285750">
              <a:buFont typeface="Wingdings" pitchFamily="2" charset="2"/>
              <a:buChar char="ü"/>
            </a:pPr>
            <a:r>
              <a:rPr lang="en-US" sz="2500" dirty="0"/>
              <a:t>Rapid ART (re)initiation                 (unless current CM or TB-M)</a:t>
            </a:r>
          </a:p>
          <a:p>
            <a:pPr marL="285750" indent="-285750">
              <a:buFont typeface="Wingdings" pitchFamily="2" charset="2"/>
              <a:buChar char="ü"/>
            </a:pPr>
            <a:endParaRPr lang="en-US" sz="2500" dirty="0"/>
          </a:p>
          <a:p>
            <a:pPr marL="285750" indent="-285750">
              <a:buFont typeface="Wingdings" pitchFamily="2" charset="2"/>
              <a:buChar char="ü"/>
            </a:pPr>
            <a:r>
              <a:rPr lang="en-US" sz="2500" dirty="0"/>
              <a:t>Cotrimoxazole prophylaxis</a:t>
            </a:r>
          </a:p>
        </p:txBody>
      </p:sp>
      <p:sp>
        <p:nvSpPr>
          <p:cNvPr id="9" name="TextBox 8">
            <a:extLst>
              <a:ext uri="{FF2B5EF4-FFF2-40B4-BE49-F238E27FC236}">
                <a16:creationId xmlns:a16="http://schemas.microsoft.com/office/drawing/2014/main" id="{D0285DF3-5A98-08B2-2941-3E62A1789B3D}"/>
              </a:ext>
            </a:extLst>
          </p:cNvPr>
          <p:cNvSpPr txBox="1"/>
          <p:nvPr/>
        </p:nvSpPr>
        <p:spPr>
          <a:xfrm>
            <a:off x="7080117" y="3174327"/>
            <a:ext cx="3653757" cy="800219"/>
          </a:xfrm>
          <a:prstGeom prst="rect">
            <a:avLst/>
          </a:prstGeom>
          <a:noFill/>
        </p:spPr>
        <p:txBody>
          <a:bodyPr wrap="none" rtlCol="0">
            <a:spAutoFit/>
          </a:bodyPr>
          <a:lstStyle/>
          <a:p>
            <a:r>
              <a:rPr lang="en-US" sz="2800" b="1" i="1" dirty="0"/>
              <a:t>Anyone keeping track ?</a:t>
            </a:r>
          </a:p>
          <a:p>
            <a:endParaRPr lang="en-US" dirty="0"/>
          </a:p>
        </p:txBody>
      </p:sp>
    </p:spTree>
    <p:extLst>
      <p:ext uri="{BB962C8B-B14F-4D97-AF65-F5344CB8AC3E}">
        <p14:creationId xmlns:p14="http://schemas.microsoft.com/office/powerpoint/2010/main" val="323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37067" y="-65111"/>
            <a:ext cx="11538888" cy="1325563"/>
          </a:xfrm>
        </p:spPr>
        <p:txBody>
          <a:bodyPr>
            <a:normAutofit/>
          </a:bodyPr>
          <a:lstStyle/>
          <a:p>
            <a:pPr algn="ctr"/>
            <a:r>
              <a:rPr lang="en-US" b="1" dirty="0">
                <a:latin typeface="Helvetica" pitchFamily="2" charset="0"/>
              </a:rPr>
              <a:t>What’s new with PJP?</a:t>
            </a:r>
            <a:br>
              <a:rPr lang="en-US" b="1" dirty="0">
                <a:latin typeface="Helvetica" pitchFamily="2" charset="0"/>
              </a:rPr>
            </a:br>
            <a:r>
              <a:rPr lang="en-US" sz="3200" b="1" dirty="0">
                <a:latin typeface="Helvetica" pitchFamily="2" charset="0"/>
              </a:rPr>
              <a:t>Use of TMP/SMX preventative therapy too low</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477981" y="1332891"/>
            <a:ext cx="11236036" cy="5208353"/>
          </a:xfrm>
        </p:spPr>
        <p:txBody>
          <a:bodyPr>
            <a:noAutofit/>
          </a:bodyPr>
          <a:lstStyle/>
          <a:p>
            <a:r>
              <a:rPr lang="en-US" sz="2900" dirty="0"/>
              <a:t>TMP/SMX recommended if CD4 </a:t>
            </a:r>
            <a:r>
              <a:rPr lang="en-US" sz="2900" u="sng" dirty="0"/>
              <a:t>&lt;</a:t>
            </a:r>
            <a:r>
              <a:rPr lang="en-US" sz="2900" dirty="0"/>
              <a:t>200 at 1 DS 160/800 mg/day</a:t>
            </a:r>
          </a:p>
          <a:p>
            <a:r>
              <a:rPr lang="en-US" sz="2900" dirty="0"/>
              <a:t>However utilization in this patient group in S. Africa declining</a:t>
            </a:r>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416045" y="1260452"/>
            <a:ext cx="1135991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38BCB22-B235-FD2D-0ED0-D55D7FD5FEA3}"/>
              </a:ext>
            </a:extLst>
          </p:cNvPr>
          <p:cNvPicPr>
            <a:picLocks noChangeAspect="1"/>
          </p:cNvPicPr>
          <p:nvPr/>
        </p:nvPicPr>
        <p:blipFill>
          <a:blip r:embed="rId3"/>
          <a:stretch>
            <a:fillRect/>
          </a:stretch>
        </p:blipFill>
        <p:spPr>
          <a:xfrm>
            <a:off x="794655" y="2774635"/>
            <a:ext cx="10178512" cy="3839047"/>
          </a:xfrm>
          <a:prstGeom prst="rect">
            <a:avLst/>
          </a:prstGeom>
        </p:spPr>
      </p:pic>
      <p:sp>
        <p:nvSpPr>
          <p:cNvPr id="7" name="TextBox 6">
            <a:extLst>
              <a:ext uri="{FF2B5EF4-FFF2-40B4-BE49-F238E27FC236}">
                <a16:creationId xmlns:a16="http://schemas.microsoft.com/office/drawing/2014/main" id="{F9766E63-8CA1-03ED-9C3A-C3FDE7A2A13E}"/>
              </a:ext>
            </a:extLst>
          </p:cNvPr>
          <p:cNvSpPr txBox="1"/>
          <p:nvPr/>
        </p:nvSpPr>
        <p:spPr>
          <a:xfrm>
            <a:off x="4280246" y="6541244"/>
            <a:ext cx="3631507" cy="369332"/>
          </a:xfrm>
          <a:prstGeom prst="rect">
            <a:avLst/>
          </a:prstGeom>
          <a:noFill/>
        </p:spPr>
        <p:txBody>
          <a:bodyPr wrap="none" rtlCol="0">
            <a:spAutoFit/>
          </a:bodyPr>
          <a:lstStyle/>
          <a:p>
            <a:r>
              <a:rPr lang="en-US" dirty="0"/>
              <a:t>Lilian RR, et al S </a:t>
            </a:r>
            <a:r>
              <a:rPr lang="en-US" dirty="0" err="1"/>
              <a:t>Afr</a:t>
            </a:r>
            <a:r>
              <a:rPr lang="en-US" dirty="0"/>
              <a:t> J HIV Med. 2019</a:t>
            </a:r>
          </a:p>
        </p:txBody>
      </p:sp>
    </p:spTree>
    <p:extLst>
      <p:ext uri="{BB962C8B-B14F-4D97-AF65-F5344CB8AC3E}">
        <p14:creationId xmlns:p14="http://schemas.microsoft.com/office/powerpoint/2010/main" val="8051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477981" y="-85014"/>
            <a:ext cx="11600948" cy="1325563"/>
          </a:xfrm>
        </p:spPr>
        <p:txBody>
          <a:bodyPr>
            <a:normAutofit/>
          </a:bodyPr>
          <a:lstStyle/>
          <a:p>
            <a:r>
              <a:rPr lang="en-US" sz="3400" b="1" dirty="0">
                <a:latin typeface="Helvetica" pitchFamily="2" charset="0"/>
              </a:rPr>
              <a:t>Severe HIV-associated </a:t>
            </a:r>
            <a:br>
              <a:rPr lang="en-US" sz="3400" b="1" dirty="0">
                <a:latin typeface="Helvetica" pitchFamily="2" charset="0"/>
              </a:rPr>
            </a:br>
            <a:r>
              <a:rPr lang="en-US" sz="3400" b="1" dirty="0">
                <a:latin typeface="Helvetica" pitchFamily="2" charset="0"/>
              </a:rPr>
              <a:t>pneumonia –- South Africa</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364909" y="1142338"/>
            <a:ext cx="656032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5D83C0-8A3D-2FA6-6FF9-87EC2EECCB0B}"/>
              </a:ext>
            </a:extLst>
          </p:cNvPr>
          <p:cNvPicPr>
            <a:picLocks noChangeAspect="1"/>
          </p:cNvPicPr>
          <p:nvPr/>
        </p:nvPicPr>
        <p:blipFill>
          <a:blip r:embed="rId3"/>
          <a:stretch>
            <a:fillRect/>
          </a:stretch>
        </p:blipFill>
        <p:spPr>
          <a:xfrm>
            <a:off x="6519333" y="-85517"/>
            <a:ext cx="5488892" cy="2941635"/>
          </a:xfrm>
          <a:prstGeom prst="rect">
            <a:avLst/>
          </a:prstGeom>
        </p:spPr>
      </p:pic>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364909" y="1142338"/>
            <a:ext cx="6966057" cy="5271909"/>
          </a:xfrm>
        </p:spPr>
        <p:txBody>
          <a:bodyPr>
            <a:noAutofit/>
          </a:bodyPr>
          <a:lstStyle/>
          <a:p>
            <a:r>
              <a:rPr lang="en-US" sz="3200" dirty="0"/>
              <a:t>Recent Pretoria study of patients w/ HIV + severe pneumonia</a:t>
            </a:r>
          </a:p>
          <a:p>
            <a:pPr lvl="1"/>
            <a:r>
              <a:rPr lang="en-US" sz="2800" dirty="0"/>
              <a:t>Median CD4 ~120, 1/3 on ART, 50% ICU</a:t>
            </a:r>
          </a:p>
          <a:p>
            <a:pPr lvl="1"/>
            <a:r>
              <a:rPr lang="en-US" sz="2800" dirty="0"/>
              <a:t>Diagnostics avail. incl bronchoscopy with BAL with PJP PCR (via NHLS)</a:t>
            </a:r>
          </a:p>
          <a:p>
            <a:r>
              <a:rPr lang="en-US" sz="3200" dirty="0"/>
              <a:t>TB 35%, </a:t>
            </a:r>
            <a:r>
              <a:rPr lang="en-US" sz="3200" b="1" dirty="0"/>
              <a:t>PJP 21%, </a:t>
            </a:r>
            <a:r>
              <a:rPr lang="en-US" sz="3200" dirty="0"/>
              <a:t>bacterial PNA 17%</a:t>
            </a:r>
          </a:p>
          <a:p>
            <a:r>
              <a:rPr lang="en-US" sz="3200" dirty="0"/>
              <a:t>U/S: B-lines associated with PJP </a:t>
            </a:r>
          </a:p>
          <a:p>
            <a:pPr lvl="1"/>
            <a:r>
              <a:rPr lang="en-US" sz="2800" dirty="0"/>
              <a:t>95% w/ PJP had B-lines (high sensitivity)</a:t>
            </a:r>
          </a:p>
          <a:p>
            <a:pPr lvl="1"/>
            <a:r>
              <a:rPr lang="en-US" sz="2800" dirty="0"/>
              <a:t>Useful tool but non-specific: B-lines also seen in viral PNA, CHF</a:t>
            </a:r>
          </a:p>
        </p:txBody>
      </p:sp>
      <p:sp>
        <p:nvSpPr>
          <p:cNvPr id="6" name="TextBox 5">
            <a:extLst>
              <a:ext uri="{FF2B5EF4-FFF2-40B4-BE49-F238E27FC236}">
                <a16:creationId xmlns:a16="http://schemas.microsoft.com/office/drawing/2014/main" id="{641096E2-6960-CECC-420C-7FF27CB763DA}"/>
              </a:ext>
            </a:extLst>
          </p:cNvPr>
          <p:cNvSpPr txBox="1"/>
          <p:nvPr/>
        </p:nvSpPr>
        <p:spPr>
          <a:xfrm>
            <a:off x="7865147" y="6414247"/>
            <a:ext cx="3167214" cy="369332"/>
          </a:xfrm>
          <a:prstGeom prst="rect">
            <a:avLst/>
          </a:prstGeom>
          <a:noFill/>
        </p:spPr>
        <p:txBody>
          <a:bodyPr wrap="none" rtlCol="0">
            <a:spAutoFit/>
          </a:bodyPr>
          <a:lstStyle/>
          <a:p>
            <a:r>
              <a:rPr lang="en-US" dirty="0" err="1"/>
              <a:t>Ueckermann</a:t>
            </a:r>
            <a:r>
              <a:rPr lang="en-US" dirty="0"/>
              <a:t> et al. BMC ID 2022</a:t>
            </a:r>
          </a:p>
        </p:txBody>
      </p:sp>
      <p:pic>
        <p:nvPicPr>
          <p:cNvPr id="7" name="Picture 6">
            <a:extLst>
              <a:ext uri="{FF2B5EF4-FFF2-40B4-BE49-F238E27FC236}">
                <a16:creationId xmlns:a16="http://schemas.microsoft.com/office/drawing/2014/main" id="{5873B4C1-FC78-3D9A-459C-85D591928FD0}"/>
              </a:ext>
            </a:extLst>
          </p:cNvPr>
          <p:cNvPicPr>
            <a:picLocks noChangeAspect="1"/>
          </p:cNvPicPr>
          <p:nvPr/>
        </p:nvPicPr>
        <p:blipFill>
          <a:blip r:embed="rId4"/>
          <a:stretch>
            <a:fillRect/>
          </a:stretch>
        </p:blipFill>
        <p:spPr>
          <a:xfrm>
            <a:off x="7330966" y="2805898"/>
            <a:ext cx="4677259" cy="3675775"/>
          </a:xfrm>
          <a:prstGeom prst="rect">
            <a:avLst/>
          </a:prstGeom>
        </p:spPr>
      </p:pic>
      <p:sp>
        <p:nvSpPr>
          <p:cNvPr id="10" name="Right Arrow 9">
            <a:extLst>
              <a:ext uri="{FF2B5EF4-FFF2-40B4-BE49-F238E27FC236}">
                <a16:creationId xmlns:a16="http://schemas.microsoft.com/office/drawing/2014/main" id="{4180F825-7EA2-E3DF-5E20-F89E3D118846}"/>
              </a:ext>
            </a:extLst>
          </p:cNvPr>
          <p:cNvSpPr/>
          <p:nvPr/>
        </p:nvSpPr>
        <p:spPr>
          <a:xfrm rot="9104693">
            <a:off x="9997531" y="42708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653E909-A871-E34F-84B2-4B986FC81E5D}"/>
              </a:ext>
            </a:extLst>
          </p:cNvPr>
          <p:cNvSpPr/>
          <p:nvPr/>
        </p:nvSpPr>
        <p:spPr>
          <a:xfrm rot="9104693">
            <a:off x="9600364" y="382577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6A61-2C28-6DB6-D9E5-32C41A3DE8A9}"/>
              </a:ext>
            </a:extLst>
          </p:cNvPr>
          <p:cNvSpPr>
            <a:spLocks noGrp="1"/>
          </p:cNvSpPr>
          <p:nvPr>
            <p:ph type="title"/>
          </p:nvPr>
        </p:nvSpPr>
        <p:spPr>
          <a:xfrm>
            <a:off x="838200" y="2103437"/>
            <a:ext cx="10515600" cy="1325563"/>
          </a:xfrm>
        </p:spPr>
        <p:txBody>
          <a:bodyPr/>
          <a:lstStyle/>
          <a:p>
            <a:pPr algn="ctr"/>
            <a:r>
              <a:rPr lang="en-US" b="1" dirty="0">
                <a:latin typeface="Helvetica" pitchFamily="2" charset="0"/>
              </a:rPr>
              <a:t>Cryptococcal disease</a:t>
            </a:r>
          </a:p>
        </p:txBody>
      </p:sp>
    </p:spTree>
    <p:extLst>
      <p:ext uri="{BB962C8B-B14F-4D97-AF65-F5344CB8AC3E}">
        <p14:creationId xmlns:p14="http://schemas.microsoft.com/office/powerpoint/2010/main" val="1933619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DF07-E18E-2249-8064-3A8F8336CAC6}"/>
              </a:ext>
            </a:extLst>
          </p:cNvPr>
          <p:cNvSpPr>
            <a:spLocks noGrp="1"/>
          </p:cNvSpPr>
          <p:nvPr>
            <p:ph type="title"/>
          </p:nvPr>
        </p:nvSpPr>
        <p:spPr>
          <a:xfrm>
            <a:off x="0" y="11840"/>
            <a:ext cx="12191999" cy="1325563"/>
          </a:xfrm>
        </p:spPr>
        <p:txBody>
          <a:bodyPr>
            <a:normAutofit/>
          </a:bodyPr>
          <a:lstStyle/>
          <a:p>
            <a:pPr algn="ctr"/>
            <a:r>
              <a:rPr lang="en-US" sz="3600" b="1" dirty="0">
                <a:latin typeface="Helvetica" pitchFamily="2" charset="0"/>
              </a:rPr>
              <a:t>Cryptococcal Antigen Screening Linked with Favorable Baseline Characteristics and Improved Survival</a:t>
            </a:r>
          </a:p>
        </p:txBody>
      </p:sp>
      <p:sp>
        <p:nvSpPr>
          <p:cNvPr id="3" name="Content Placeholder 2">
            <a:extLst>
              <a:ext uri="{FF2B5EF4-FFF2-40B4-BE49-F238E27FC236}">
                <a16:creationId xmlns:a16="http://schemas.microsoft.com/office/drawing/2014/main" id="{CE09ADBF-E48A-2F4B-A071-021E81155C13}"/>
              </a:ext>
            </a:extLst>
          </p:cNvPr>
          <p:cNvSpPr>
            <a:spLocks noGrp="1"/>
          </p:cNvSpPr>
          <p:nvPr>
            <p:ph idx="1"/>
          </p:nvPr>
        </p:nvSpPr>
        <p:spPr>
          <a:xfrm>
            <a:off x="-456794" y="1365475"/>
            <a:ext cx="7722643" cy="5307859"/>
          </a:xfrm>
        </p:spPr>
        <p:txBody>
          <a:bodyPr>
            <a:normAutofit fontScale="92500"/>
          </a:bodyPr>
          <a:lstStyle/>
          <a:p>
            <a:pPr lvl="1"/>
            <a:r>
              <a:rPr lang="en-US" dirty="0"/>
              <a:t>Prospectively (N=489) compared survival between those diagnosed w/ CM (1) referred to hospital due to (+) </a:t>
            </a:r>
            <a:r>
              <a:rPr lang="en-US" dirty="0" err="1"/>
              <a:t>CrAg</a:t>
            </a:r>
            <a:r>
              <a:rPr lang="en-US" dirty="0"/>
              <a:t> (40%) vs. (2) presenting directly to hosp. (60%)</a:t>
            </a:r>
          </a:p>
          <a:p>
            <a:pPr lvl="1"/>
            <a:r>
              <a:rPr lang="en-US" dirty="0"/>
              <a:t>Only those with symptoms underwent LP and initial treatment consisted of </a:t>
            </a:r>
            <a:r>
              <a:rPr lang="en-US" dirty="0" err="1"/>
              <a:t>AmB</a:t>
            </a:r>
            <a:r>
              <a:rPr lang="en-US" dirty="0"/>
              <a:t> + fluconazole</a:t>
            </a:r>
          </a:p>
          <a:p>
            <a:pPr lvl="1"/>
            <a:endParaRPr lang="en-US" dirty="0"/>
          </a:p>
          <a:p>
            <a:pPr lvl="1"/>
            <a:r>
              <a:rPr lang="en-US" dirty="0"/>
              <a:t>There was reduced mortality in </a:t>
            </a:r>
            <a:r>
              <a:rPr lang="en-US" dirty="0" err="1"/>
              <a:t>CrAg</a:t>
            </a:r>
            <a:r>
              <a:rPr lang="en-US" dirty="0"/>
              <a:t>-identified patients </a:t>
            </a:r>
            <a:r>
              <a:rPr lang="en-US" dirty="0">
                <a:sym typeface="Wingdings" pitchFamily="2" charset="2"/>
              </a:rPr>
              <a:t></a:t>
            </a:r>
          </a:p>
          <a:p>
            <a:pPr marL="457200" lvl="1" indent="0">
              <a:buNone/>
            </a:pPr>
            <a:endParaRPr lang="en-US" b="1" dirty="0">
              <a:sym typeface="Wingdings" pitchFamily="2" charset="2"/>
            </a:endParaRPr>
          </a:p>
          <a:p>
            <a:pPr marL="457200" lvl="1" indent="0">
              <a:buNone/>
            </a:pPr>
            <a:r>
              <a:rPr lang="en-US" dirty="0">
                <a:sym typeface="Wingdings" pitchFamily="2" charset="2"/>
              </a:rPr>
              <a:t>Why? Groups similar in baseline CD4, baseline ART use, proportion with CSF WBC &lt;5 cells/</a:t>
            </a:r>
            <a:r>
              <a:rPr lang="en-US" dirty="0" err="1">
                <a:sym typeface="Wingdings" pitchFamily="2" charset="2"/>
              </a:rPr>
              <a:t>uL</a:t>
            </a:r>
            <a:r>
              <a:rPr lang="en-US" dirty="0">
                <a:sym typeface="Wingdings" pitchFamily="2" charset="2"/>
              </a:rPr>
              <a:t> </a:t>
            </a:r>
          </a:p>
          <a:p>
            <a:pPr marL="457200" lvl="1" indent="0">
              <a:buNone/>
            </a:pPr>
            <a:r>
              <a:rPr lang="en-US" dirty="0">
                <a:sym typeface="Wingdings" pitchFamily="2" charset="2"/>
              </a:rPr>
              <a:t>but….</a:t>
            </a:r>
            <a:endParaRPr lang="en-US" dirty="0"/>
          </a:p>
          <a:p>
            <a:pPr lvl="1"/>
            <a:r>
              <a:rPr lang="en-US" dirty="0" err="1"/>
              <a:t>CrAg</a:t>
            </a:r>
            <a:r>
              <a:rPr lang="en-US" dirty="0"/>
              <a:t>-identified participants:</a:t>
            </a:r>
          </a:p>
          <a:p>
            <a:pPr lvl="2"/>
            <a:r>
              <a:rPr lang="en-US" sz="2400" dirty="0"/>
              <a:t>Less likely to have altered mental status (29% vs 41%) </a:t>
            </a:r>
          </a:p>
          <a:p>
            <a:pPr lvl="2"/>
            <a:r>
              <a:rPr lang="en-US" sz="2400" dirty="0"/>
              <a:t>Had ↓ quant. CSF culture (4570 vs 26,900 CFU/ mL)</a:t>
            </a:r>
          </a:p>
          <a:p>
            <a:pPr lvl="2"/>
            <a:r>
              <a:rPr lang="en-US" sz="2400" dirty="0"/>
              <a:t>Had lower opening pressure</a:t>
            </a:r>
          </a:p>
        </p:txBody>
      </p:sp>
      <p:sp>
        <p:nvSpPr>
          <p:cNvPr id="12" name="TextBox 11">
            <a:extLst>
              <a:ext uri="{FF2B5EF4-FFF2-40B4-BE49-F238E27FC236}">
                <a16:creationId xmlns:a16="http://schemas.microsoft.com/office/drawing/2014/main" id="{0E59BE4C-D8D7-0242-9AF0-7E2FDA7841CC}"/>
              </a:ext>
            </a:extLst>
          </p:cNvPr>
          <p:cNvSpPr txBox="1"/>
          <p:nvPr/>
        </p:nvSpPr>
        <p:spPr>
          <a:xfrm>
            <a:off x="4466135" y="6516740"/>
            <a:ext cx="2144370" cy="369332"/>
          </a:xfrm>
          <a:prstGeom prst="rect">
            <a:avLst/>
          </a:prstGeom>
          <a:noFill/>
        </p:spPr>
        <p:txBody>
          <a:bodyPr wrap="none" rtlCol="0">
            <a:spAutoFit/>
          </a:bodyPr>
          <a:lstStyle/>
          <a:p>
            <a:r>
              <a:rPr lang="en-US" dirty="0"/>
              <a:t>Levin et al. CID 2022 </a:t>
            </a:r>
          </a:p>
        </p:txBody>
      </p:sp>
      <p:sp>
        <p:nvSpPr>
          <p:cNvPr id="4" name="TextBox 3">
            <a:extLst>
              <a:ext uri="{FF2B5EF4-FFF2-40B4-BE49-F238E27FC236}">
                <a16:creationId xmlns:a16="http://schemas.microsoft.com/office/drawing/2014/main" id="{BE772F14-3BD1-4C46-AE20-4770455571A1}"/>
              </a:ext>
            </a:extLst>
          </p:cNvPr>
          <p:cNvSpPr txBox="1"/>
          <p:nvPr/>
        </p:nvSpPr>
        <p:spPr>
          <a:xfrm>
            <a:off x="-4384964" y="-2286000"/>
            <a:ext cx="184731" cy="369332"/>
          </a:xfrm>
          <a:prstGeom prst="rect">
            <a:avLst/>
          </a:prstGeom>
          <a:noFill/>
        </p:spPr>
        <p:txBody>
          <a:bodyPr wrap="none" rtlCol="0">
            <a:spAutoFit/>
          </a:bodyPr>
          <a:lstStyle/>
          <a:p>
            <a:endParaRPr lang="en-US" dirty="0"/>
          </a:p>
        </p:txBody>
      </p:sp>
      <p:cxnSp>
        <p:nvCxnSpPr>
          <p:cNvPr id="8" name="Straight Connector 7">
            <a:extLst>
              <a:ext uri="{FF2B5EF4-FFF2-40B4-BE49-F238E27FC236}">
                <a16:creationId xmlns:a16="http://schemas.microsoft.com/office/drawing/2014/main" id="{0D220B8A-5E97-E9FF-4A84-2893D9FEC112}"/>
              </a:ext>
            </a:extLst>
          </p:cNvPr>
          <p:cNvCxnSpPr>
            <a:cxnSpLocks/>
          </p:cNvCxnSpPr>
          <p:nvPr/>
        </p:nvCxnSpPr>
        <p:spPr>
          <a:xfrm>
            <a:off x="122710" y="1271516"/>
            <a:ext cx="1194658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2E0FF18-945F-9D99-953C-3C39B07BBEC8}"/>
              </a:ext>
            </a:extLst>
          </p:cNvPr>
          <p:cNvPicPr>
            <a:picLocks noChangeAspect="1"/>
          </p:cNvPicPr>
          <p:nvPr/>
        </p:nvPicPr>
        <p:blipFill>
          <a:blip r:embed="rId3"/>
          <a:stretch>
            <a:fillRect/>
          </a:stretch>
        </p:blipFill>
        <p:spPr>
          <a:xfrm>
            <a:off x="7137703" y="1676400"/>
            <a:ext cx="5026807" cy="3556000"/>
          </a:xfrm>
          <a:prstGeom prst="rect">
            <a:avLst/>
          </a:prstGeom>
        </p:spPr>
      </p:pic>
      <p:sp>
        <p:nvSpPr>
          <p:cNvPr id="10" name="TextBox 9">
            <a:extLst>
              <a:ext uri="{FF2B5EF4-FFF2-40B4-BE49-F238E27FC236}">
                <a16:creationId xmlns:a16="http://schemas.microsoft.com/office/drawing/2014/main" id="{561024A4-1F0A-301C-3624-B7132FBF2E35}"/>
              </a:ext>
            </a:extLst>
          </p:cNvPr>
          <p:cNvSpPr txBox="1"/>
          <p:nvPr/>
        </p:nvSpPr>
        <p:spPr>
          <a:xfrm>
            <a:off x="7286232" y="5232400"/>
            <a:ext cx="4666662" cy="923330"/>
          </a:xfrm>
          <a:prstGeom prst="rect">
            <a:avLst/>
          </a:prstGeom>
          <a:noFill/>
        </p:spPr>
        <p:txBody>
          <a:bodyPr wrap="none" rtlCol="0">
            <a:spAutoFit/>
          </a:bodyPr>
          <a:lstStyle/>
          <a:p>
            <a:r>
              <a:rPr lang="en-US" b="1" dirty="0"/>
              <a:t>14 d mortality was better in </a:t>
            </a:r>
            <a:r>
              <a:rPr lang="en-US" b="1" dirty="0" err="1"/>
              <a:t>CrAg</a:t>
            </a:r>
            <a:r>
              <a:rPr lang="en-US" b="1" dirty="0"/>
              <a:t> screened and</a:t>
            </a:r>
          </a:p>
          <a:p>
            <a:r>
              <a:rPr lang="en-US" b="1" dirty="0"/>
              <a:t>remained better at 10 </a:t>
            </a:r>
            <a:r>
              <a:rPr lang="en-US" b="1" dirty="0" err="1"/>
              <a:t>wks</a:t>
            </a:r>
            <a:r>
              <a:rPr lang="en-US" b="1" dirty="0"/>
              <a:t> (24%) vs those  </a:t>
            </a:r>
          </a:p>
          <a:p>
            <a:r>
              <a:rPr lang="en-US" b="1" dirty="0"/>
              <a:t>presenting directly to hosp. (32%). ( </a:t>
            </a:r>
            <a:r>
              <a:rPr lang="en-US" b="1" i="1" dirty="0"/>
              <a:t>P =.04)</a:t>
            </a:r>
          </a:p>
        </p:txBody>
      </p:sp>
    </p:spTree>
    <p:extLst>
      <p:ext uri="{BB962C8B-B14F-4D97-AF65-F5344CB8AC3E}">
        <p14:creationId xmlns:p14="http://schemas.microsoft.com/office/powerpoint/2010/main" val="45159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DF07-E18E-2249-8064-3A8F8336CAC6}"/>
              </a:ext>
            </a:extLst>
          </p:cNvPr>
          <p:cNvSpPr>
            <a:spLocks noGrp="1"/>
          </p:cNvSpPr>
          <p:nvPr>
            <p:ph type="title"/>
          </p:nvPr>
        </p:nvSpPr>
        <p:spPr>
          <a:xfrm>
            <a:off x="0" y="11840"/>
            <a:ext cx="12191999" cy="1325563"/>
          </a:xfrm>
        </p:spPr>
        <p:txBody>
          <a:bodyPr>
            <a:normAutofit/>
          </a:bodyPr>
          <a:lstStyle/>
          <a:p>
            <a:pPr algn="ctr"/>
            <a:r>
              <a:rPr lang="en-US" sz="3600" b="1" dirty="0">
                <a:latin typeface="Helvetica" pitchFamily="2" charset="0"/>
              </a:rPr>
              <a:t>Managing ART in patients admitted with CM</a:t>
            </a:r>
          </a:p>
        </p:txBody>
      </p:sp>
      <p:sp>
        <p:nvSpPr>
          <p:cNvPr id="3" name="Content Placeholder 2">
            <a:extLst>
              <a:ext uri="{FF2B5EF4-FFF2-40B4-BE49-F238E27FC236}">
                <a16:creationId xmlns:a16="http://schemas.microsoft.com/office/drawing/2014/main" id="{CE09ADBF-E48A-2F4B-A071-021E81155C13}"/>
              </a:ext>
            </a:extLst>
          </p:cNvPr>
          <p:cNvSpPr>
            <a:spLocks noGrp="1"/>
          </p:cNvSpPr>
          <p:nvPr>
            <p:ph idx="1"/>
          </p:nvPr>
        </p:nvSpPr>
        <p:spPr>
          <a:xfrm>
            <a:off x="590791" y="912681"/>
            <a:ext cx="8585291" cy="5307859"/>
          </a:xfrm>
        </p:spPr>
        <p:txBody>
          <a:bodyPr>
            <a:normAutofit fontScale="92500" lnSpcReduction="20000"/>
          </a:bodyPr>
          <a:lstStyle/>
          <a:p>
            <a:pPr lvl="1"/>
            <a:endParaRPr lang="en-US" b="1" dirty="0"/>
          </a:p>
          <a:p>
            <a:pPr lvl="1"/>
            <a:r>
              <a:rPr lang="en-US" sz="2800" dirty="0"/>
              <a:t>Prospective cohort study at 3 hospitals in Uganda (n=724) of patients with CM</a:t>
            </a:r>
          </a:p>
          <a:p>
            <a:pPr lvl="2"/>
            <a:r>
              <a:rPr lang="en-US" sz="2400" dirty="0"/>
              <a:t>Patients came from a variety of studies including the AMBITION-CM trial, 2017-2</a:t>
            </a:r>
          </a:p>
          <a:p>
            <a:pPr lvl="1"/>
            <a:endParaRPr lang="en-US" sz="2800" dirty="0"/>
          </a:p>
          <a:p>
            <a:pPr marL="457200" lvl="1" indent="0">
              <a:buNone/>
            </a:pPr>
            <a:r>
              <a:rPr lang="en-US" sz="2800" dirty="0"/>
              <a:t>ART mgmt. was standardized:</a:t>
            </a:r>
          </a:p>
          <a:p>
            <a:pPr lvl="1"/>
            <a:r>
              <a:rPr lang="en-US" sz="2800" dirty="0"/>
              <a:t>ART-naïve </a:t>
            </a:r>
          </a:p>
          <a:p>
            <a:pPr lvl="2">
              <a:buFont typeface="System Font Regular"/>
              <a:buChar char="⏤"/>
            </a:pPr>
            <a:r>
              <a:rPr lang="en-US" sz="2600" dirty="0"/>
              <a:t>Deferred ART until 4-6 w</a:t>
            </a:r>
          </a:p>
          <a:p>
            <a:pPr lvl="1"/>
            <a:endParaRPr lang="en-US" sz="2800" dirty="0"/>
          </a:p>
          <a:p>
            <a:pPr lvl="1"/>
            <a:r>
              <a:rPr lang="en-US" sz="2800" dirty="0"/>
              <a:t>On ART but likely failing </a:t>
            </a:r>
          </a:p>
          <a:p>
            <a:pPr lvl="2">
              <a:buFont typeface="System Font Regular"/>
              <a:buChar char="⏤"/>
            </a:pPr>
            <a:r>
              <a:rPr lang="en-US" sz="2600" dirty="0"/>
              <a:t>Stopped ART, restarted at 4-6 w</a:t>
            </a:r>
          </a:p>
          <a:p>
            <a:pPr lvl="1"/>
            <a:endParaRPr lang="en-US" sz="2800" dirty="0"/>
          </a:p>
          <a:p>
            <a:pPr lvl="1"/>
            <a:r>
              <a:rPr lang="en-US" sz="2800" dirty="0"/>
              <a:t>Recently started on ART &lt;6 m </a:t>
            </a:r>
          </a:p>
          <a:p>
            <a:pPr lvl="2">
              <a:buFont typeface="System Font Regular"/>
              <a:buChar char="⏤"/>
            </a:pPr>
            <a:r>
              <a:rPr lang="en-US" sz="2600" dirty="0"/>
              <a:t>ART continued</a:t>
            </a:r>
          </a:p>
          <a:p>
            <a:pPr lvl="1"/>
            <a:endParaRPr lang="en-US" sz="2800" dirty="0"/>
          </a:p>
          <a:p>
            <a:pPr lvl="1"/>
            <a:endParaRPr lang="en-US" sz="2800" dirty="0"/>
          </a:p>
          <a:p>
            <a:pPr lvl="1"/>
            <a:endParaRPr lang="en-US" sz="2800" dirty="0"/>
          </a:p>
          <a:p>
            <a:pPr lvl="1"/>
            <a:endParaRPr lang="en-US" sz="2800" dirty="0"/>
          </a:p>
          <a:p>
            <a:pPr lvl="1"/>
            <a:endParaRPr lang="en-US" sz="2800" dirty="0"/>
          </a:p>
          <a:p>
            <a:pPr lvl="1"/>
            <a:endParaRPr lang="en-US" sz="2800" dirty="0"/>
          </a:p>
          <a:p>
            <a:pPr lvl="1"/>
            <a:endParaRPr lang="en-US" dirty="0"/>
          </a:p>
        </p:txBody>
      </p:sp>
      <p:sp>
        <p:nvSpPr>
          <p:cNvPr id="12" name="TextBox 11">
            <a:extLst>
              <a:ext uri="{FF2B5EF4-FFF2-40B4-BE49-F238E27FC236}">
                <a16:creationId xmlns:a16="http://schemas.microsoft.com/office/drawing/2014/main" id="{0E59BE4C-D8D7-0242-9AF0-7E2FDA7841CC}"/>
              </a:ext>
            </a:extLst>
          </p:cNvPr>
          <p:cNvSpPr txBox="1"/>
          <p:nvPr/>
        </p:nvSpPr>
        <p:spPr>
          <a:xfrm>
            <a:off x="1130268" y="6488668"/>
            <a:ext cx="4955524" cy="369332"/>
          </a:xfrm>
          <a:prstGeom prst="rect">
            <a:avLst/>
          </a:prstGeom>
          <a:noFill/>
        </p:spPr>
        <p:txBody>
          <a:bodyPr wrap="none" rtlCol="0">
            <a:spAutoFit/>
          </a:bodyPr>
          <a:lstStyle/>
          <a:p>
            <a:r>
              <a:rPr lang="en-US" dirty="0"/>
              <a:t>Rhein et al. OFID 2018.   Cheng et al. </a:t>
            </a:r>
            <a:r>
              <a:rPr lang="en-US" dirty="0" err="1"/>
              <a:t>IDWeek</a:t>
            </a:r>
            <a:r>
              <a:rPr lang="en-US" dirty="0"/>
              <a:t> 2022 </a:t>
            </a:r>
          </a:p>
        </p:txBody>
      </p:sp>
      <p:sp>
        <p:nvSpPr>
          <p:cNvPr id="4" name="TextBox 3">
            <a:extLst>
              <a:ext uri="{FF2B5EF4-FFF2-40B4-BE49-F238E27FC236}">
                <a16:creationId xmlns:a16="http://schemas.microsoft.com/office/drawing/2014/main" id="{BE772F14-3BD1-4C46-AE20-4770455571A1}"/>
              </a:ext>
            </a:extLst>
          </p:cNvPr>
          <p:cNvSpPr txBox="1"/>
          <p:nvPr/>
        </p:nvSpPr>
        <p:spPr>
          <a:xfrm>
            <a:off x="-4384964" y="-2286000"/>
            <a:ext cx="184731" cy="369332"/>
          </a:xfrm>
          <a:prstGeom prst="rect">
            <a:avLst/>
          </a:prstGeom>
          <a:noFill/>
        </p:spPr>
        <p:txBody>
          <a:bodyPr wrap="none" rtlCol="0">
            <a:spAutoFit/>
          </a:bodyPr>
          <a:lstStyle/>
          <a:p>
            <a:endParaRPr lang="en-US" dirty="0"/>
          </a:p>
        </p:txBody>
      </p:sp>
      <p:cxnSp>
        <p:nvCxnSpPr>
          <p:cNvPr id="8" name="Straight Connector 7">
            <a:extLst>
              <a:ext uri="{FF2B5EF4-FFF2-40B4-BE49-F238E27FC236}">
                <a16:creationId xmlns:a16="http://schemas.microsoft.com/office/drawing/2014/main" id="{0D220B8A-5E97-E9FF-4A84-2893D9FEC112}"/>
              </a:ext>
            </a:extLst>
          </p:cNvPr>
          <p:cNvCxnSpPr>
            <a:cxnSpLocks/>
          </p:cNvCxnSpPr>
          <p:nvPr/>
        </p:nvCxnSpPr>
        <p:spPr>
          <a:xfrm>
            <a:off x="122710" y="983155"/>
            <a:ext cx="1194658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55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DF07-E18E-2249-8064-3A8F8336CAC6}"/>
              </a:ext>
            </a:extLst>
          </p:cNvPr>
          <p:cNvSpPr>
            <a:spLocks noGrp="1"/>
          </p:cNvSpPr>
          <p:nvPr>
            <p:ph type="title"/>
          </p:nvPr>
        </p:nvSpPr>
        <p:spPr>
          <a:xfrm>
            <a:off x="0" y="11840"/>
            <a:ext cx="12191999" cy="1325563"/>
          </a:xfrm>
        </p:spPr>
        <p:txBody>
          <a:bodyPr>
            <a:normAutofit/>
          </a:bodyPr>
          <a:lstStyle/>
          <a:p>
            <a:pPr algn="ctr"/>
            <a:r>
              <a:rPr lang="en-US" sz="3600" b="1" dirty="0">
                <a:latin typeface="Helvetica" pitchFamily="2" charset="0"/>
              </a:rPr>
              <a:t>Managing ART in patients admitted with CM</a:t>
            </a:r>
          </a:p>
        </p:txBody>
      </p:sp>
      <p:sp>
        <p:nvSpPr>
          <p:cNvPr id="4" name="TextBox 3">
            <a:extLst>
              <a:ext uri="{FF2B5EF4-FFF2-40B4-BE49-F238E27FC236}">
                <a16:creationId xmlns:a16="http://schemas.microsoft.com/office/drawing/2014/main" id="{BE772F14-3BD1-4C46-AE20-4770455571A1}"/>
              </a:ext>
            </a:extLst>
          </p:cNvPr>
          <p:cNvSpPr txBox="1"/>
          <p:nvPr/>
        </p:nvSpPr>
        <p:spPr>
          <a:xfrm>
            <a:off x="-4384964" y="-2286000"/>
            <a:ext cx="184731" cy="369332"/>
          </a:xfrm>
          <a:prstGeom prst="rect">
            <a:avLst/>
          </a:prstGeom>
          <a:noFill/>
        </p:spPr>
        <p:txBody>
          <a:bodyPr wrap="none" rtlCol="0">
            <a:spAutoFit/>
          </a:bodyPr>
          <a:lstStyle/>
          <a:p>
            <a:endParaRPr lang="en-US" dirty="0"/>
          </a:p>
        </p:txBody>
      </p:sp>
      <p:cxnSp>
        <p:nvCxnSpPr>
          <p:cNvPr id="8" name="Straight Connector 7">
            <a:extLst>
              <a:ext uri="{FF2B5EF4-FFF2-40B4-BE49-F238E27FC236}">
                <a16:creationId xmlns:a16="http://schemas.microsoft.com/office/drawing/2014/main" id="{0D220B8A-5E97-E9FF-4A84-2893D9FEC112}"/>
              </a:ext>
            </a:extLst>
          </p:cNvPr>
          <p:cNvCxnSpPr>
            <a:cxnSpLocks/>
          </p:cNvCxnSpPr>
          <p:nvPr/>
        </p:nvCxnSpPr>
        <p:spPr>
          <a:xfrm>
            <a:off x="122710" y="983155"/>
            <a:ext cx="1194658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4EECCB7-52F1-6CF5-2B35-842703175F51}"/>
              </a:ext>
            </a:extLst>
          </p:cNvPr>
          <p:cNvSpPr txBox="1"/>
          <p:nvPr/>
        </p:nvSpPr>
        <p:spPr>
          <a:xfrm>
            <a:off x="0" y="1126087"/>
            <a:ext cx="5670976" cy="4108817"/>
          </a:xfrm>
          <a:prstGeom prst="rect">
            <a:avLst/>
          </a:prstGeom>
          <a:noFill/>
        </p:spPr>
        <p:txBody>
          <a:bodyPr wrap="none" rtlCol="0">
            <a:spAutoFit/>
          </a:bodyPr>
          <a:lstStyle/>
          <a:p>
            <a:endParaRPr lang="en-US" sz="2200" dirty="0"/>
          </a:p>
          <a:p>
            <a:r>
              <a:rPr lang="en-US" sz="2400" b="1" i="1" dirty="0"/>
              <a:t>*BUT if on ART&lt;2 </a:t>
            </a:r>
            <a:r>
              <a:rPr lang="en-US" sz="2400" b="1" i="1" dirty="0" err="1"/>
              <a:t>wks</a:t>
            </a:r>
            <a:r>
              <a:rPr lang="en-US" sz="2400" b="1" i="1" dirty="0"/>
              <a:t>, physician discretion </a:t>
            </a:r>
          </a:p>
          <a:p>
            <a:r>
              <a:rPr lang="en-US" sz="2400" b="1" i="1" dirty="0"/>
              <a:t>used to determine to continue/stop ART</a:t>
            </a:r>
          </a:p>
          <a:p>
            <a:endParaRPr lang="en-US" sz="2400" dirty="0"/>
          </a:p>
          <a:p>
            <a:r>
              <a:rPr lang="en-US" sz="2400" u="sng" dirty="0"/>
              <a:t>Results</a:t>
            </a:r>
            <a:r>
              <a:rPr lang="en-US" sz="2400" dirty="0"/>
              <a:t>:</a:t>
            </a:r>
          </a:p>
          <a:p>
            <a:pPr marL="342900" indent="-342900">
              <a:buFontTx/>
              <a:buChar char="-"/>
            </a:pPr>
            <a:r>
              <a:rPr lang="en-US" sz="2400" dirty="0"/>
              <a:t>Patients w/ ART experience had</a:t>
            </a:r>
          </a:p>
          <a:p>
            <a:r>
              <a:rPr lang="en-US" sz="2400" dirty="0"/>
              <a:t>higher CD4 and lower fungal burden </a:t>
            </a:r>
          </a:p>
          <a:p>
            <a:endParaRPr lang="en-US" sz="2400" dirty="0"/>
          </a:p>
          <a:p>
            <a:pPr marL="342900" indent="-342900">
              <a:buFontTx/>
              <a:buChar char="-"/>
            </a:pPr>
            <a:r>
              <a:rPr lang="en-US" sz="2400" dirty="0"/>
              <a:t>No overall mortality differences </a:t>
            </a:r>
          </a:p>
          <a:p>
            <a:r>
              <a:rPr lang="en-US" sz="2400" dirty="0"/>
              <a:t>between ART-naïve and ART-experienced</a:t>
            </a:r>
          </a:p>
          <a:p>
            <a:endParaRPr lang="en-US" sz="2300" dirty="0"/>
          </a:p>
        </p:txBody>
      </p:sp>
      <p:pic>
        <p:nvPicPr>
          <p:cNvPr id="3" name="Picture 2">
            <a:extLst>
              <a:ext uri="{FF2B5EF4-FFF2-40B4-BE49-F238E27FC236}">
                <a16:creationId xmlns:a16="http://schemas.microsoft.com/office/drawing/2014/main" id="{4AB86079-CD42-F985-1D62-4559B47396DB}"/>
              </a:ext>
            </a:extLst>
          </p:cNvPr>
          <p:cNvPicPr>
            <a:picLocks noChangeAspect="1"/>
          </p:cNvPicPr>
          <p:nvPr/>
        </p:nvPicPr>
        <p:blipFill>
          <a:blip r:embed="rId3"/>
          <a:stretch>
            <a:fillRect/>
          </a:stretch>
        </p:blipFill>
        <p:spPr>
          <a:xfrm>
            <a:off x="5502443" y="1100455"/>
            <a:ext cx="6689556" cy="4996854"/>
          </a:xfrm>
          <a:prstGeom prst="rect">
            <a:avLst/>
          </a:prstGeom>
        </p:spPr>
      </p:pic>
      <p:sp>
        <p:nvSpPr>
          <p:cNvPr id="5" name="TextBox 4">
            <a:extLst>
              <a:ext uri="{FF2B5EF4-FFF2-40B4-BE49-F238E27FC236}">
                <a16:creationId xmlns:a16="http://schemas.microsoft.com/office/drawing/2014/main" id="{8367D7B3-8D35-56E8-DED5-0E6FC52F6E55}"/>
              </a:ext>
            </a:extLst>
          </p:cNvPr>
          <p:cNvSpPr txBox="1"/>
          <p:nvPr/>
        </p:nvSpPr>
        <p:spPr>
          <a:xfrm>
            <a:off x="5374730" y="6216741"/>
            <a:ext cx="7431578" cy="984885"/>
          </a:xfrm>
          <a:prstGeom prst="rect">
            <a:avLst/>
          </a:prstGeom>
          <a:noFill/>
        </p:spPr>
        <p:txBody>
          <a:bodyPr wrap="square" rtlCol="0">
            <a:spAutoFit/>
          </a:bodyPr>
          <a:lstStyle/>
          <a:p>
            <a:r>
              <a:rPr lang="en-US" sz="2000" b="1" dirty="0"/>
              <a:t>But in those on ART &lt;2 </a:t>
            </a:r>
            <a:r>
              <a:rPr lang="en-US" sz="2000" b="1" dirty="0" err="1"/>
              <a:t>wk</a:t>
            </a:r>
            <a:r>
              <a:rPr lang="en-US" sz="2000" b="1" dirty="0"/>
              <a:t>, continuation of ART linked with 2X</a:t>
            </a:r>
          </a:p>
          <a:p>
            <a:r>
              <a:rPr lang="en-US" sz="2000" b="1" dirty="0"/>
              <a:t>higher mortality compared to stopping: 30% vs 15% (n=49, NS)</a:t>
            </a:r>
          </a:p>
          <a:p>
            <a:endParaRPr lang="en-US" dirty="0"/>
          </a:p>
        </p:txBody>
      </p:sp>
    </p:spTree>
    <p:extLst>
      <p:ext uri="{BB962C8B-B14F-4D97-AF65-F5344CB8AC3E}">
        <p14:creationId xmlns:p14="http://schemas.microsoft.com/office/powerpoint/2010/main" val="2532400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58306" y="-170240"/>
            <a:ext cx="12708610" cy="1325563"/>
          </a:xfrm>
        </p:spPr>
        <p:txBody>
          <a:bodyPr>
            <a:normAutofit/>
          </a:bodyPr>
          <a:lstStyle/>
          <a:p>
            <a:pPr algn="ctr"/>
            <a:r>
              <a:rPr lang="en-US" sz="4200" b="1" dirty="0">
                <a:latin typeface="Helvetica" pitchFamily="2" charset="0"/>
              </a:rPr>
              <a:t>Single dose L-</a:t>
            </a:r>
            <a:r>
              <a:rPr lang="en-US" sz="4200" b="1" dirty="0" err="1">
                <a:latin typeface="Helvetica" pitchFamily="2" charset="0"/>
              </a:rPr>
              <a:t>AmB</a:t>
            </a:r>
            <a:r>
              <a:rPr lang="en-US" sz="4200" b="1" dirty="0">
                <a:latin typeface="Helvetica" pitchFamily="2" charset="0"/>
              </a:rPr>
              <a:t> for cryptococcal meningitis</a:t>
            </a:r>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126887" y="864621"/>
            <a:ext cx="1194658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118102A-F81D-C1E6-1DD4-A73032F302EB}"/>
              </a:ext>
            </a:extLst>
          </p:cNvPr>
          <p:cNvSpPr txBox="1">
            <a:spLocks/>
          </p:cNvSpPr>
          <p:nvPr/>
        </p:nvSpPr>
        <p:spPr>
          <a:xfrm>
            <a:off x="126887" y="965815"/>
            <a:ext cx="5486453" cy="4926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dirty="0"/>
              <a:t>Patients w/ crypt. meningitis in Africa by CSF </a:t>
            </a:r>
            <a:r>
              <a:rPr lang="en-US" sz="2700" dirty="0" err="1"/>
              <a:t>CrAg</a:t>
            </a:r>
            <a:r>
              <a:rPr lang="en-US" sz="2700" dirty="0"/>
              <a:t> or (+) India Ink</a:t>
            </a:r>
          </a:p>
          <a:p>
            <a:pPr lvl="1">
              <a:spcBef>
                <a:spcPts val="0"/>
              </a:spcBef>
            </a:pPr>
            <a:r>
              <a:rPr lang="en-US" sz="2500" dirty="0"/>
              <a:t>Non-inferiority open label trial,, primary outcome mort. at 10wk</a:t>
            </a:r>
          </a:p>
          <a:p>
            <a:pPr lvl="1">
              <a:spcBef>
                <a:spcPts val="0"/>
              </a:spcBef>
            </a:pPr>
            <a:r>
              <a:rPr lang="en-US" sz="2500" dirty="0"/>
              <a:t>Med. CD4 27,  2/3 ART-experienced</a:t>
            </a:r>
          </a:p>
          <a:p>
            <a:pPr lvl="1">
              <a:spcBef>
                <a:spcPts val="0"/>
              </a:spcBef>
            </a:pPr>
            <a:r>
              <a:rPr lang="en-US" sz="2500" dirty="0"/>
              <a:t>Daily LPs for ↑ICP</a:t>
            </a:r>
          </a:p>
          <a:p>
            <a:pPr>
              <a:spcBef>
                <a:spcPts val="0"/>
              </a:spcBef>
            </a:pPr>
            <a:endParaRPr lang="en-US" sz="2700" dirty="0"/>
          </a:p>
          <a:p>
            <a:pPr>
              <a:spcBef>
                <a:spcPts val="0"/>
              </a:spcBef>
            </a:pPr>
            <a:r>
              <a:rPr lang="en-US" sz="2700" dirty="0"/>
              <a:t>At week 10, 25% died in the single dose L-</a:t>
            </a:r>
            <a:r>
              <a:rPr lang="en-US" sz="2700" dirty="0" err="1"/>
              <a:t>AmB</a:t>
            </a:r>
            <a:r>
              <a:rPr lang="en-US" sz="2700" dirty="0"/>
              <a:t> group and 29% in SOC meeting non-inferiority </a:t>
            </a:r>
            <a:r>
              <a:rPr lang="en-US" sz="2700" i="1" dirty="0"/>
              <a:t>(P&lt;</a:t>
            </a:r>
            <a:r>
              <a:rPr lang="en-US" sz="2700" dirty="0"/>
              <a:t>0.001)</a:t>
            </a:r>
          </a:p>
          <a:p>
            <a:pPr lvl="1">
              <a:spcBef>
                <a:spcPts val="0"/>
              </a:spcBef>
            </a:pPr>
            <a:r>
              <a:rPr lang="en-US" sz="2600" dirty="0"/>
              <a:t>With single dose L-</a:t>
            </a:r>
            <a:r>
              <a:rPr lang="en-US" sz="2600" dirty="0" err="1"/>
              <a:t>AmB</a:t>
            </a:r>
            <a:r>
              <a:rPr lang="en-US" sz="2600" dirty="0"/>
              <a:t> rate fungal CSF clearance equivalent</a:t>
            </a:r>
          </a:p>
          <a:p>
            <a:pPr lvl="1">
              <a:spcBef>
                <a:spcPts val="0"/>
              </a:spcBef>
            </a:pPr>
            <a:r>
              <a:rPr lang="en-US" sz="2600" dirty="0"/>
              <a:t>L-</a:t>
            </a:r>
            <a:r>
              <a:rPr lang="en-US" sz="2600" dirty="0" err="1"/>
              <a:t>AmB</a:t>
            </a:r>
            <a:r>
              <a:rPr lang="en-US" sz="2600" dirty="0"/>
              <a:t> had fewer high grade AEs </a:t>
            </a:r>
          </a:p>
          <a:p>
            <a:pPr>
              <a:spcBef>
                <a:spcPts val="0"/>
              </a:spcBef>
            </a:pPr>
            <a:endParaRPr lang="en-US" sz="2600" dirty="0"/>
          </a:p>
        </p:txBody>
      </p:sp>
      <p:sp>
        <p:nvSpPr>
          <p:cNvPr id="8" name="TextBox 7">
            <a:extLst>
              <a:ext uri="{FF2B5EF4-FFF2-40B4-BE49-F238E27FC236}">
                <a16:creationId xmlns:a16="http://schemas.microsoft.com/office/drawing/2014/main" id="{A59195C6-6285-9DFB-E43F-8C3B82FEDD3D}"/>
              </a:ext>
            </a:extLst>
          </p:cNvPr>
          <p:cNvSpPr txBox="1"/>
          <p:nvPr/>
        </p:nvSpPr>
        <p:spPr>
          <a:xfrm>
            <a:off x="1483603" y="6453470"/>
            <a:ext cx="6123767" cy="338554"/>
          </a:xfrm>
          <a:prstGeom prst="rect">
            <a:avLst/>
          </a:prstGeom>
          <a:noFill/>
        </p:spPr>
        <p:txBody>
          <a:bodyPr wrap="square" rtlCol="0">
            <a:spAutoFit/>
          </a:bodyPr>
          <a:lstStyle/>
          <a:p>
            <a:r>
              <a:rPr lang="en-US" sz="1600" dirty="0"/>
              <a:t>Jarvis NEJM 2022</a:t>
            </a:r>
          </a:p>
        </p:txBody>
      </p:sp>
      <p:pic>
        <p:nvPicPr>
          <p:cNvPr id="10" name="Picture 9">
            <a:extLst>
              <a:ext uri="{FF2B5EF4-FFF2-40B4-BE49-F238E27FC236}">
                <a16:creationId xmlns:a16="http://schemas.microsoft.com/office/drawing/2014/main" id="{643FD7F2-85C2-86FE-1290-D4DC7A0789B5}"/>
              </a:ext>
            </a:extLst>
          </p:cNvPr>
          <p:cNvPicPr>
            <a:picLocks noChangeAspect="1"/>
          </p:cNvPicPr>
          <p:nvPr/>
        </p:nvPicPr>
        <p:blipFill>
          <a:blip r:embed="rId3"/>
          <a:stretch>
            <a:fillRect/>
          </a:stretch>
        </p:blipFill>
        <p:spPr>
          <a:xfrm>
            <a:off x="5747131" y="1151201"/>
            <a:ext cx="6017808" cy="4157758"/>
          </a:xfrm>
          <a:prstGeom prst="rect">
            <a:avLst/>
          </a:prstGeom>
        </p:spPr>
      </p:pic>
      <p:sp>
        <p:nvSpPr>
          <p:cNvPr id="9" name="TextBox 8">
            <a:extLst>
              <a:ext uri="{FF2B5EF4-FFF2-40B4-BE49-F238E27FC236}">
                <a16:creationId xmlns:a16="http://schemas.microsoft.com/office/drawing/2014/main" id="{4E1860D9-A186-2293-66D7-60E3C97E0C6F}"/>
              </a:ext>
            </a:extLst>
          </p:cNvPr>
          <p:cNvSpPr txBox="1"/>
          <p:nvPr/>
        </p:nvSpPr>
        <p:spPr>
          <a:xfrm>
            <a:off x="8178800" y="951146"/>
            <a:ext cx="1947333" cy="400110"/>
          </a:xfrm>
          <a:prstGeom prst="rect">
            <a:avLst/>
          </a:prstGeom>
          <a:solidFill>
            <a:schemeClr val="bg1"/>
          </a:solidFill>
        </p:spPr>
        <p:txBody>
          <a:bodyPr wrap="square" rtlCol="0">
            <a:spAutoFit/>
          </a:bodyPr>
          <a:lstStyle/>
          <a:p>
            <a:r>
              <a:rPr lang="en-US" sz="2000" b="1" dirty="0"/>
              <a:t>Drug regimens </a:t>
            </a:r>
          </a:p>
        </p:txBody>
      </p:sp>
      <p:sp>
        <p:nvSpPr>
          <p:cNvPr id="11" name="TextBox 10">
            <a:extLst>
              <a:ext uri="{FF2B5EF4-FFF2-40B4-BE49-F238E27FC236}">
                <a16:creationId xmlns:a16="http://schemas.microsoft.com/office/drawing/2014/main" id="{1544B5E2-7EDB-B296-C1B1-F9E5427EA4E0}"/>
              </a:ext>
            </a:extLst>
          </p:cNvPr>
          <p:cNvSpPr txBox="1"/>
          <p:nvPr/>
        </p:nvSpPr>
        <p:spPr>
          <a:xfrm>
            <a:off x="5747131" y="5370131"/>
            <a:ext cx="5969113" cy="1246495"/>
          </a:xfrm>
          <a:prstGeom prst="rect">
            <a:avLst/>
          </a:prstGeom>
          <a:noFill/>
        </p:spPr>
        <p:txBody>
          <a:bodyPr wrap="square" rtlCol="0">
            <a:spAutoFit/>
          </a:bodyPr>
          <a:lstStyle/>
          <a:p>
            <a:r>
              <a:rPr lang="en-US" sz="2500" b="1" dirty="0"/>
              <a:t>The WHO recommends this regimen (2022): </a:t>
            </a:r>
          </a:p>
          <a:p>
            <a:pPr marL="342900" indent="-342900">
              <a:buFont typeface="Arial" panose="020B0604020202020204" pitchFamily="34" charset="0"/>
              <a:buChar char="•"/>
            </a:pPr>
            <a:r>
              <a:rPr lang="en-US" sz="2500" dirty="0"/>
              <a:t>But, access to L-</a:t>
            </a:r>
            <a:r>
              <a:rPr lang="en-US" sz="2500" dirty="0" err="1"/>
              <a:t>AmB</a:t>
            </a:r>
            <a:r>
              <a:rPr lang="en-US" sz="2500" dirty="0"/>
              <a:t> and flucytosine is difficult – cost is limiting implementation</a:t>
            </a:r>
          </a:p>
        </p:txBody>
      </p:sp>
    </p:spTree>
    <p:extLst>
      <p:ext uri="{BB962C8B-B14F-4D97-AF65-F5344CB8AC3E}">
        <p14:creationId xmlns:p14="http://schemas.microsoft.com/office/powerpoint/2010/main" val="162408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DF07-E18E-2249-8064-3A8F8336CAC6}"/>
              </a:ext>
            </a:extLst>
          </p:cNvPr>
          <p:cNvSpPr>
            <a:spLocks noGrp="1"/>
          </p:cNvSpPr>
          <p:nvPr>
            <p:ph type="title"/>
          </p:nvPr>
        </p:nvSpPr>
        <p:spPr>
          <a:xfrm>
            <a:off x="0" y="11840"/>
            <a:ext cx="12191999" cy="1325563"/>
          </a:xfrm>
        </p:spPr>
        <p:txBody>
          <a:bodyPr>
            <a:normAutofit fontScale="90000"/>
          </a:bodyPr>
          <a:lstStyle/>
          <a:p>
            <a:pPr algn="ctr"/>
            <a:r>
              <a:rPr lang="en-US" sz="3600" b="1" dirty="0">
                <a:latin typeface="Helvetica" pitchFamily="2" charset="0"/>
              </a:rPr>
              <a:t>Therapeutic LP in HIV-associated Cryptococcal Meningitis: Should Opening Pressure Direct Management?</a:t>
            </a:r>
          </a:p>
        </p:txBody>
      </p:sp>
      <p:sp>
        <p:nvSpPr>
          <p:cNvPr id="3" name="Content Placeholder 2">
            <a:extLst>
              <a:ext uri="{FF2B5EF4-FFF2-40B4-BE49-F238E27FC236}">
                <a16:creationId xmlns:a16="http://schemas.microsoft.com/office/drawing/2014/main" id="{CE09ADBF-E48A-2F4B-A071-021E81155C13}"/>
              </a:ext>
            </a:extLst>
          </p:cNvPr>
          <p:cNvSpPr>
            <a:spLocks noGrp="1"/>
          </p:cNvSpPr>
          <p:nvPr>
            <p:ph idx="1"/>
          </p:nvPr>
        </p:nvSpPr>
        <p:spPr>
          <a:xfrm>
            <a:off x="-355691" y="1271516"/>
            <a:ext cx="7375924" cy="5307859"/>
          </a:xfrm>
        </p:spPr>
        <p:txBody>
          <a:bodyPr>
            <a:normAutofit/>
          </a:bodyPr>
          <a:lstStyle/>
          <a:p>
            <a:pPr lvl="1"/>
            <a:r>
              <a:rPr lang="en-US" dirty="0"/>
              <a:t>This was a </a:t>
            </a:r>
            <a:r>
              <a:rPr lang="en-US" dirty="0" err="1"/>
              <a:t>substudy</a:t>
            </a:r>
            <a:r>
              <a:rPr lang="en-US" dirty="0"/>
              <a:t> of a prospective study of patients with CM in Uganda (2013-17)</a:t>
            </a:r>
          </a:p>
          <a:p>
            <a:pPr lvl="1"/>
            <a:r>
              <a:rPr lang="en-US" dirty="0"/>
              <a:t>Investigators sought to understand the relationship between ICP, therapeutic LP and survival</a:t>
            </a:r>
          </a:p>
          <a:p>
            <a:pPr lvl="1"/>
            <a:r>
              <a:rPr lang="en-US" dirty="0"/>
              <a:t>As expected, baseline elevated ICP &gt;35 cm (350 mm) associated with worse outcome</a:t>
            </a:r>
          </a:p>
          <a:p>
            <a:pPr lvl="1"/>
            <a:r>
              <a:rPr lang="en-US" b="1" dirty="0"/>
              <a:t>But</a:t>
            </a:r>
            <a:r>
              <a:rPr lang="en-US" dirty="0"/>
              <a:t> </a:t>
            </a:r>
            <a:r>
              <a:rPr lang="en-US" b="1" dirty="0"/>
              <a:t>regardless of baseline ICP, </a:t>
            </a:r>
            <a:r>
              <a:rPr lang="en-US" dirty="0"/>
              <a:t>receiving </a:t>
            </a:r>
            <a:r>
              <a:rPr lang="en-US" u="sng" dirty="0"/>
              <a:t>no</a:t>
            </a:r>
            <a:r>
              <a:rPr lang="en-US" dirty="0"/>
              <a:t> additional LPs linked w/ higher mortality (33%) compared to 1 additional LP (22%) or </a:t>
            </a:r>
            <a:r>
              <a:rPr lang="en-US" u="sng" dirty="0"/>
              <a:t>&gt;</a:t>
            </a:r>
            <a:r>
              <a:rPr lang="en-US" dirty="0"/>
              <a:t>2 LPs (20%)</a:t>
            </a:r>
            <a:endParaRPr lang="en-US" b="1" dirty="0"/>
          </a:p>
          <a:p>
            <a:pPr marL="457200" lvl="1" indent="0">
              <a:buNone/>
            </a:pPr>
            <a:endParaRPr lang="en-US" dirty="0"/>
          </a:p>
          <a:p>
            <a:pPr marL="457200" lvl="1" indent="0">
              <a:buNone/>
            </a:pPr>
            <a:r>
              <a:rPr lang="en-US" dirty="0"/>
              <a:t>Authors: </a:t>
            </a:r>
            <a:r>
              <a:rPr lang="en-US" i="1" dirty="0"/>
              <a:t>Following schedule of </a:t>
            </a:r>
            <a:r>
              <a:rPr lang="en-US" i="1" u="sng" dirty="0"/>
              <a:t>minimal</a:t>
            </a:r>
            <a:r>
              <a:rPr lang="en-US" i="1" dirty="0"/>
              <a:t> follow-up LPs (ex., Day 0, 3, 7 and 14) may be helpful, regardless of opening pressure for biological + practical reasons</a:t>
            </a:r>
          </a:p>
        </p:txBody>
      </p:sp>
      <p:sp>
        <p:nvSpPr>
          <p:cNvPr id="12" name="TextBox 11">
            <a:extLst>
              <a:ext uri="{FF2B5EF4-FFF2-40B4-BE49-F238E27FC236}">
                <a16:creationId xmlns:a16="http://schemas.microsoft.com/office/drawing/2014/main" id="{0E59BE4C-D8D7-0242-9AF0-7E2FDA7841CC}"/>
              </a:ext>
            </a:extLst>
          </p:cNvPr>
          <p:cNvSpPr txBox="1"/>
          <p:nvPr/>
        </p:nvSpPr>
        <p:spPr>
          <a:xfrm>
            <a:off x="2331397" y="6513736"/>
            <a:ext cx="2348463" cy="369332"/>
          </a:xfrm>
          <a:prstGeom prst="rect">
            <a:avLst/>
          </a:prstGeom>
          <a:noFill/>
        </p:spPr>
        <p:txBody>
          <a:bodyPr wrap="none" rtlCol="0">
            <a:spAutoFit/>
          </a:bodyPr>
          <a:lstStyle/>
          <a:p>
            <a:r>
              <a:rPr lang="en-US" dirty="0" err="1"/>
              <a:t>Kagimu</a:t>
            </a:r>
            <a:r>
              <a:rPr lang="en-US" dirty="0"/>
              <a:t> et al. CID 2022 </a:t>
            </a:r>
          </a:p>
        </p:txBody>
      </p:sp>
      <p:sp>
        <p:nvSpPr>
          <p:cNvPr id="4" name="TextBox 3">
            <a:extLst>
              <a:ext uri="{FF2B5EF4-FFF2-40B4-BE49-F238E27FC236}">
                <a16:creationId xmlns:a16="http://schemas.microsoft.com/office/drawing/2014/main" id="{BE772F14-3BD1-4C46-AE20-4770455571A1}"/>
              </a:ext>
            </a:extLst>
          </p:cNvPr>
          <p:cNvSpPr txBox="1"/>
          <p:nvPr/>
        </p:nvSpPr>
        <p:spPr>
          <a:xfrm>
            <a:off x="-4384964" y="-2286000"/>
            <a:ext cx="184731" cy="369332"/>
          </a:xfrm>
          <a:prstGeom prst="rect">
            <a:avLst/>
          </a:prstGeom>
          <a:noFill/>
        </p:spPr>
        <p:txBody>
          <a:bodyPr wrap="none" rtlCol="0">
            <a:spAutoFit/>
          </a:bodyPr>
          <a:lstStyle/>
          <a:p>
            <a:endParaRPr lang="en-US" dirty="0"/>
          </a:p>
        </p:txBody>
      </p:sp>
      <p:cxnSp>
        <p:nvCxnSpPr>
          <p:cNvPr id="8" name="Straight Connector 7">
            <a:extLst>
              <a:ext uri="{FF2B5EF4-FFF2-40B4-BE49-F238E27FC236}">
                <a16:creationId xmlns:a16="http://schemas.microsoft.com/office/drawing/2014/main" id="{0D220B8A-5E97-E9FF-4A84-2893D9FEC112}"/>
              </a:ext>
            </a:extLst>
          </p:cNvPr>
          <p:cNvCxnSpPr>
            <a:cxnSpLocks/>
          </p:cNvCxnSpPr>
          <p:nvPr/>
        </p:nvCxnSpPr>
        <p:spPr>
          <a:xfrm>
            <a:off x="122710" y="1152488"/>
            <a:ext cx="1194658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64A4E27-8DC5-669E-8003-1B82E9F74824}"/>
              </a:ext>
            </a:extLst>
          </p:cNvPr>
          <p:cNvPicPr>
            <a:picLocks noChangeAspect="1"/>
          </p:cNvPicPr>
          <p:nvPr/>
        </p:nvPicPr>
        <p:blipFill>
          <a:blip r:embed="rId3"/>
          <a:stretch>
            <a:fillRect/>
          </a:stretch>
        </p:blipFill>
        <p:spPr>
          <a:xfrm>
            <a:off x="7047066" y="1337403"/>
            <a:ext cx="5118100" cy="4445000"/>
          </a:xfrm>
          <a:prstGeom prst="rect">
            <a:avLst/>
          </a:prstGeom>
        </p:spPr>
      </p:pic>
      <p:sp>
        <p:nvSpPr>
          <p:cNvPr id="6" name="TextBox 5">
            <a:extLst>
              <a:ext uri="{FF2B5EF4-FFF2-40B4-BE49-F238E27FC236}">
                <a16:creationId xmlns:a16="http://schemas.microsoft.com/office/drawing/2014/main" id="{A674D515-407E-DE1B-8F97-495C02F94C91}"/>
              </a:ext>
            </a:extLst>
          </p:cNvPr>
          <p:cNvSpPr txBox="1"/>
          <p:nvPr/>
        </p:nvSpPr>
        <p:spPr>
          <a:xfrm>
            <a:off x="7047066" y="5824534"/>
            <a:ext cx="5249963" cy="646331"/>
          </a:xfrm>
          <a:prstGeom prst="rect">
            <a:avLst/>
          </a:prstGeom>
          <a:noFill/>
        </p:spPr>
        <p:txBody>
          <a:bodyPr wrap="none" rtlCol="0">
            <a:spAutoFit/>
          </a:bodyPr>
          <a:lstStyle/>
          <a:p>
            <a:r>
              <a:rPr lang="en-US" dirty="0"/>
              <a:t>30 day mortality by number of follow-up LPs in</a:t>
            </a:r>
          </a:p>
          <a:p>
            <a:r>
              <a:rPr lang="en-US" dirty="0"/>
              <a:t>the first 7 days for those who survived at least 7 days.</a:t>
            </a:r>
          </a:p>
        </p:txBody>
      </p:sp>
    </p:spTree>
    <p:extLst>
      <p:ext uri="{BB962C8B-B14F-4D97-AF65-F5344CB8AC3E}">
        <p14:creationId xmlns:p14="http://schemas.microsoft.com/office/powerpoint/2010/main" val="91275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6A61-2C28-6DB6-D9E5-32C41A3DE8A9}"/>
              </a:ext>
            </a:extLst>
          </p:cNvPr>
          <p:cNvSpPr>
            <a:spLocks noGrp="1"/>
          </p:cNvSpPr>
          <p:nvPr>
            <p:ph type="title"/>
          </p:nvPr>
        </p:nvSpPr>
        <p:spPr>
          <a:xfrm>
            <a:off x="838200" y="2103437"/>
            <a:ext cx="10515600" cy="1325563"/>
          </a:xfrm>
        </p:spPr>
        <p:txBody>
          <a:bodyPr/>
          <a:lstStyle/>
          <a:p>
            <a:pPr algn="ctr"/>
            <a:r>
              <a:rPr lang="en-US" b="1" dirty="0">
                <a:latin typeface="Helvetica" pitchFamily="2" charset="0"/>
              </a:rPr>
              <a:t>Cerebral toxoplasmosis</a:t>
            </a:r>
          </a:p>
        </p:txBody>
      </p:sp>
    </p:spTree>
    <p:extLst>
      <p:ext uri="{BB962C8B-B14F-4D97-AF65-F5344CB8AC3E}">
        <p14:creationId xmlns:p14="http://schemas.microsoft.com/office/powerpoint/2010/main" val="1775984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180897" y="146605"/>
            <a:ext cx="6073697" cy="1325563"/>
          </a:xfrm>
        </p:spPr>
        <p:txBody>
          <a:bodyPr>
            <a:noAutofit/>
          </a:bodyPr>
          <a:lstStyle/>
          <a:p>
            <a:pPr algn="ctr"/>
            <a:r>
              <a:rPr lang="en-US" sz="3600" b="1" dirty="0"/>
              <a:t>Meta-analysis: TMP/SMX vs. pyrimethamine + sulfadiazine for cerebral toxoplasmosis</a:t>
            </a:r>
            <a:endParaRPr lang="en-US" sz="3600" b="1" i="1" dirty="0"/>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294561" y="1694045"/>
            <a:ext cx="5428906" cy="4431807"/>
          </a:xfrm>
        </p:spPr>
        <p:txBody>
          <a:bodyPr>
            <a:noAutofit/>
          </a:bodyPr>
          <a:lstStyle/>
          <a:p>
            <a:r>
              <a:rPr lang="en-US" sz="2900" dirty="0"/>
              <a:t>As first-line therapy for TE, US-guidelines have recommended pyrimethamine/sulfadiazine</a:t>
            </a:r>
          </a:p>
          <a:p>
            <a:r>
              <a:rPr lang="en-US" sz="2900" dirty="0"/>
              <a:t>But difficult to administer (no IV formulation), more expensive and associated with adv. events.</a:t>
            </a:r>
          </a:p>
          <a:p>
            <a:endParaRPr lang="en-US" sz="2900" dirty="0"/>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294561" y="1560230"/>
            <a:ext cx="514256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9D27C4-62DF-BEEB-5F0E-32CD5A9C88C7}"/>
              </a:ext>
            </a:extLst>
          </p:cNvPr>
          <p:cNvPicPr>
            <a:picLocks noChangeAspect="1"/>
          </p:cNvPicPr>
          <p:nvPr/>
        </p:nvPicPr>
        <p:blipFill>
          <a:blip r:embed="rId3"/>
          <a:stretch>
            <a:fillRect/>
          </a:stretch>
        </p:blipFill>
        <p:spPr>
          <a:xfrm>
            <a:off x="5756715" y="457721"/>
            <a:ext cx="6254191" cy="5942557"/>
          </a:xfrm>
          <a:prstGeom prst="rect">
            <a:avLst/>
          </a:prstGeom>
        </p:spPr>
      </p:pic>
      <p:pic>
        <p:nvPicPr>
          <p:cNvPr id="10" name="Picture 9">
            <a:extLst>
              <a:ext uri="{FF2B5EF4-FFF2-40B4-BE49-F238E27FC236}">
                <a16:creationId xmlns:a16="http://schemas.microsoft.com/office/drawing/2014/main" id="{D7D09048-CC43-E3CD-746B-8A10DAE6462A}"/>
              </a:ext>
            </a:extLst>
          </p:cNvPr>
          <p:cNvPicPr>
            <a:picLocks noChangeAspect="1"/>
          </p:cNvPicPr>
          <p:nvPr/>
        </p:nvPicPr>
        <p:blipFill>
          <a:blip r:embed="rId4"/>
          <a:stretch>
            <a:fillRect/>
          </a:stretch>
        </p:blipFill>
        <p:spPr>
          <a:xfrm>
            <a:off x="614154" y="4394200"/>
            <a:ext cx="4432300" cy="2463800"/>
          </a:xfrm>
          <a:prstGeom prst="rect">
            <a:avLst/>
          </a:prstGeom>
        </p:spPr>
      </p:pic>
      <p:sp>
        <p:nvSpPr>
          <p:cNvPr id="11" name="TextBox 10">
            <a:extLst>
              <a:ext uri="{FF2B5EF4-FFF2-40B4-BE49-F238E27FC236}">
                <a16:creationId xmlns:a16="http://schemas.microsoft.com/office/drawing/2014/main" id="{CF57601D-70B3-7A7E-BE51-F2A9C42AE6AE}"/>
              </a:ext>
            </a:extLst>
          </p:cNvPr>
          <p:cNvSpPr txBox="1"/>
          <p:nvPr/>
        </p:nvSpPr>
        <p:spPr>
          <a:xfrm>
            <a:off x="7975600" y="6435225"/>
            <a:ext cx="2233817" cy="369332"/>
          </a:xfrm>
          <a:prstGeom prst="rect">
            <a:avLst/>
          </a:prstGeom>
          <a:noFill/>
        </p:spPr>
        <p:txBody>
          <a:bodyPr wrap="none" rtlCol="0">
            <a:spAutoFit/>
          </a:bodyPr>
          <a:lstStyle/>
          <a:p>
            <a:r>
              <a:rPr lang="en-US" dirty="0" err="1"/>
              <a:t>Prosty</a:t>
            </a:r>
            <a:r>
              <a:rPr lang="en-US" dirty="0"/>
              <a:t> et al  CID 2022 </a:t>
            </a:r>
          </a:p>
        </p:txBody>
      </p:sp>
    </p:spTree>
    <p:extLst>
      <p:ext uri="{BB962C8B-B14F-4D97-AF65-F5344CB8AC3E}">
        <p14:creationId xmlns:p14="http://schemas.microsoft.com/office/powerpoint/2010/main" val="16801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58306" y="-170240"/>
            <a:ext cx="12708610" cy="1325563"/>
          </a:xfrm>
        </p:spPr>
        <p:txBody>
          <a:bodyPr>
            <a:normAutofit/>
          </a:bodyPr>
          <a:lstStyle/>
          <a:p>
            <a:pPr algn="ctr"/>
            <a:r>
              <a:rPr lang="en-US" sz="4000" b="1" dirty="0">
                <a:latin typeface="Helvetica" pitchFamily="2" charset="0"/>
              </a:rPr>
              <a:t>SAHCS Adult AHD Guidelines - 2022</a:t>
            </a:r>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268941" y="779955"/>
            <a:ext cx="116586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6FD97E-E066-86E3-631C-60DEFA2BE639}"/>
              </a:ext>
            </a:extLst>
          </p:cNvPr>
          <p:cNvSpPr txBox="1"/>
          <p:nvPr/>
        </p:nvSpPr>
        <p:spPr>
          <a:xfrm>
            <a:off x="4019192" y="6488668"/>
            <a:ext cx="4491358" cy="369332"/>
          </a:xfrm>
          <a:prstGeom prst="rect">
            <a:avLst/>
          </a:prstGeom>
          <a:noFill/>
        </p:spPr>
        <p:txBody>
          <a:bodyPr wrap="none" rtlCol="0">
            <a:spAutoFit/>
          </a:bodyPr>
          <a:lstStyle/>
          <a:p>
            <a:r>
              <a:rPr lang="en-US" dirty="0"/>
              <a:t>Stead et al. SAHCS 2022 Adult AHD Guidelines</a:t>
            </a:r>
          </a:p>
        </p:txBody>
      </p:sp>
      <p:sp>
        <p:nvSpPr>
          <p:cNvPr id="6" name="Content Placeholder 5">
            <a:extLst>
              <a:ext uri="{FF2B5EF4-FFF2-40B4-BE49-F238E27FC236}">
                <a16:creationId xmlns:a16="http://schemas.microsoft.com/office/drawing/2014/main" id="{54A64F2C-F6A7-0CC2-8EF5-2A3F48CDC27D}"/>
              </a:ext>
            </a:extLst>
          </p:cNvPr>
          <p:cNvSpPr>
            <a:spLocks noGrp="1"/>
          </p:cNvSpPr>
          <p:nvPr>
            <p:ph idx="1"/>
          </p:nvPr>
        </p:nvSpPr>
        <p:spPr>
          <a:xfrm>
            <a:off x="268941" y="1155323"/>
            <a:ext cx="4911437" cy="5300025"/>
          </a:xfrm>
        </p:spPr>
        <p:txBody>
          <a:bodyPr>
            <a:normAutofit/>
          </a:bodyPr>
          <a:lstStyle/>
          <a:p>
            <a:pPr marL="0" indent="0">
              <a:buNone/>
            </a:pPr>
            <a:r>
              <a:rPr lang="en-US" dirty="0"/>
              <a:t>Approach to and management of common clinical scenarios:</a:t>
            </a:r>
          </a:p>
          <a:p>
            <a:pPr lvl="1"/>
            <a:r>
              <a:rPr lang="en-US" sz="2600" dirty="0"/>
              <a:t>Renal impairment in adv. HIV</a:t>
            </a:r>
          </a:p>
          <a:p>
            <a:pPr lvl="1"/>
            <a:r>
              <a:rPr lang="en-US" sz="2600" dirty="0"/>
              <a:t>Diarrhea, chronic and acute</a:t>
            </a:r>
          </a:p>
          <a:p>
            <a:pPr lvl="1"/>
            <a:r>
              <a:rPr lang="en-US" sz="2600" dirty="0"/>
              <a:t>Brain space occupying lesions</a:t>
            </a:r>
          </a:p>
          <a:p>
            <a:pPr lvl="1"/>
            <a:r>
              <a:rPr lang="en-US" sz="2600" dirty="0"/>
              <a:t>Acute and chronic meningitis</a:t>
            </a:r>
          </a:p>
          <a:p>
            <a:pPr lvl="1"/>
            <a:r>
              <a:rPr lang="en-US" sz="2600" dirty="0"/>
              <a:t>Respiratory presentation</a:t>
            </a:r>
          </a:p>
          <a:p>
            <a:pPr lvl="1"/>
            <a:r>
              <a:rPr lang="en-US" sz="2600" dirty="0"/>
              <a:t>Altered mental state</a:t>
            </a:r>
          </a:p>
          <a:p>
            <a:pPr lvl="1"/>
            <a:r>
              <a:rPr lang="en-US" sz="2600" dirty="0"/>
              <a:t>Patient deteriorating despite treatment for an OI</a:t>
            </a:r>
          </a:p>
          <a:p>
            <a:pPr lvl="1"/>
            <a:r>
              <a:rPr lang="en-US" sz="2600" dirty="0"/>
              <a:t>Use of steroids in AHD</a:t>
            </a:r>
          </a:p>
        </p:txBody>
      </p:sp>
      <p:pic>
        <p:nvPicPr>
          <p:cNvPr id="7" name="Picture 6">
            <a:extLst>
              <a:ext uri="{FF2B5EF4-FFF2-40B4-BE49-F238E27FC236}">
                <a16:creationId xmlns:a16="http://schemas.microsoft.com/office/drawing/2014/main" id="{310366CF-640F-C03D-ACD3-39C182E31938}"/>
              </a:ext>
            </a:extLst>
          </p:cNvPr>
          <p:cNvPicPr>
            <a:picLocks noChangeAspect="1"/>
          </p:cNvPicPr>
          <p:nvPr/>
        </p:nvPicPr>
        <p:blipFill>
          <a:blip r:embed="rId3"/>
          <a:stretch>
            <a:fillRect/>
          </a:stretch>
        </p:blipFill>
        <p:spPr>
          <a:xfrm>
            <a:off x="5498107" y="1223222"/>
            <a:ext cx="6244777" cy="1013858"/>
          </a:xfrm>
          <a:prstGeom prst="rect">
            <a:avLst/>
          </a:prstGeom>
        </p:spPr>
      </p:pic>
    </p:spTree>
    <p:extLst>
      <p:ext uri="{BB962C8B-B14F-4D97-AF65-F5344CB8AC3E}">
        <p14:creationId xmlns:p14="http://schemas.microsoft.com/office/powerpoint/2010/main" val="1629017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6A61-2C28-6DB6-D9E5-32C41A3DE8A9}"/>
              </a:ext>
            </a:extLst>
          </p:cNvPr>
          <p:cNvSpPr>
            <a:spLocks noGrp="1"/>
          </p:cNvSpPr>
          <p:nvPr>
            <p:ph type="title"/>
          </p:nvPr>
        </p:nvSpPr>
        <p:spPr>
          <a:xfrm>
            <a:off x="838200" y="2103437"/>
            <a:ext cx="10515600" cy="1325563"/>
          </a:xfrm>
        </p:spPr>
        <p:txBody>
          <a:bodyPr/>
          <a:lstStyle/>
          <a:p>
            <a:pPr algn="ctr"/>
            <a:r>
              <a:rPr lang="en-US" b="1" dirty="0">
                <a:latin typeface="Helvetica" pitchFamily="2" charset="0"/>
              </a:rPr>
              <a:t>ART in advanced HIV</a:t>
            </a:r>
          </a:p>
        </p:txBody>
      </p:sp>
    </p:spTree>
    <p:extLst>
      <p:ext uri="{BB962C8B-B14F-4D97-AF65-F5344CB8AC3E}">
        <p14:creationId xmlns:p14="http://schemas.microsoft.com/office/powerpoint/2010/main" val="577613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838200" y="-250666"/>
            <a:ext cx="10515600" cy="1325563"/>
          </a:xfrm>
        </p:spPr>
        <p:txBody>
          <a:bodyPr/>
          <a:lstStyle/>
          <a:p>
            <a:pPr algn="ctr"/>
            <a:r>
              <a:rPr lang="en-US" b="1" dirty="0"/>
              <a:t>When to start: ART timing in advanced HIV</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477982" y="6405775"/>
            <a:ext cx="11236036" cy="847554"/>
          </a:xfrm>
        </p:spPr>
        <p:txBody>
          <a:bodyPr>
            <a:noAutofit/>
          </a:bodyPr>
          <a:lstStyle/>
          <a:p>
            <a:pPr marL="0" indent="0">
              <a:buNone/>
            </a:pPr>
            <a:r>
              <a:rPr lang="en-US" sz="2400" dirty="0"/>
              <a:t>*If hospitalized, consider an in-hospital start.            2019 SA ART Guidelines, SA DOH</a:t>
            </a: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596516" y="738531"/>
            <a:ext cx="1123603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 name="Table 5">
            <a:extLst>
              <a:ext uri="{FF2B5EF4-FFF2-40B4-BE49-F238E27FC236}">
                <a16:creationId xmlns:a16="http://schemas.microsoft.com/office/drawing/2014/main" id="{E9DD0225-C5E3-3A95-0FD5-741B977001C4}"/>
              </a:ext>
            </a:extLst>
          </p:cNvPr>
          <p:cNvGraphicFramePr>
            <a:graphicFrameLocks noGrp="1"/>
          </p:cNvGraphicFramePr>
          <p:nvPr/>
        </p:nvGraphicFramePr>
        <p:xfrm>
          <a:off x="477982" y="933904"/>
          <a:ext cx="11566381" cy="5259566"/>
        </p:xfrm>
        <a:graphic>
          <a:graphicData uri="http://schemas.openxmlformats.org/drawingml/2006/table">
            <a:tbl>
              <a:tblPr firstRow="1" bandRow="1">
                <a:tableStyleId>{5C22544A-7EE6-4342-B048-85BDC9FD1C3A}</a:tableStyleId>
              </a:tblPr>
              <a:tblGrid>
                <a:gridCol w="2603885">
                  <a:extLst>
                    <a:ext uri="{9D8B030D-6E8A-4147-A177-3AD203B41FA5}">
                      <a16:colId xmlns:a16="http://schemas.microsoft.com/office/drawing/2014/main" val="1867370977"/>
                    </a:ext>
                  </a:extLst>
                </a:gridCol>
                <a:gridCol w="5554133">
                  <a:extLst>
                    <a:ext uri="{9D8B030D-6E8A-4147-A177-3AD203B41FA5}">
                      <a16:colId xmlns:a16="http://schemas.microsoft.com/office/drawing/2014/main" val="66355611"/>
                    </a:ext>
                  </a:extLst>
                </a:gridCol>
                <a:gridCol w="3408363">
                  <a:extLst>
                    <a:ext uri="{9D8B030D-6E8A-4147-A177-3AD203B41FA5}">
                      <a16:colId xmlns:a16="http://schemas.microsoft.com/office/drawing/2014/main" val="1617677360"/>
                    </a:ext>
                  </a:extLst>
                </a:gridCol>
              </a:tblGrid>
              <a:tr h="446697">
                <a:tc>
                  <a:txBody>
                    <a:bodyPr/>
                    <a:lstStyle/>
                    <a:p>
                      <a:r>
                        <a:rPr lang="en-US" sz="2400" dirty="0"/>
                        <a:t>Indication</a:t>
                      </a:r>
                    </a:p>
                  </a:txBody>
                  <a:tcPr/>
                </a:tc>
                <a:tc>
                  <a:txBody>
                    <a:bodyPr/>
                    <a:lstStyle/>
                    <a:p>
                      <a:r>
                        <a:rPr lang="en-US" sz="2400" dirty="0"/>
                        <a:t>Action</a:t>
                      </a:r>
                    </a:p>
                  </a:txBody>
                  <a:tcPr/>
                </a:tc>
                <a:tc>
                  <a:txBody>
                    <a:bodyPr/>
                    <a:lstStyle/>
                    <a:p>
                      <a:r>
                        <a:rPr lang="en-US" sz="2400" dirty="0"/>
                        <a:t>Comment</a:t>
                      </a:r>
                    </a:p>
                  </a:txBody>
                  <a:tcPr/>
                </a:tc>
                <a:extLst>
                  <a:ext uri="{0D108BD9-81ED-4DB2-BD59-A6C34878D82A}">
                    <a16:rowId xmlns:a16="http://schemas.microsoft.com/office/drawing/2014/main" val="571265596"/>
                  </a:ext>
                </a:extLst>
              </a:tr>
              <a:tr h="412363">
                <a:tc>
                  <a:txBody>
                    <a:bodyPr/>
                    <a:lstStyle/>
                    <a:p>
                      <a:r>
                        <a:rPr lang="en-US" sz="2100" b="1" dirty="0"/>
                        <a:t>PJP*</a:t>
                      </a:r>
                    </a:p>
                  </a:txBody>
                  <a:tcPr/>
                </a:tc>
                <a:tc>
                  <a:txBody>
                    <a:bodyPr/>
                    <a:lstStyle/>
                    <a:p>
                      <a:r>
                        <a:rPr lang="en-US" sz="2100" dirty="0"/>
                        <a:t>Start ART within 2 </a:t>
                      </a:r>
                      <a:r>
                        <a:rPr lang="en-US" sz="2100" dirty="0" err="1"/>
                        <a:t>wks</a:t>
                      </a:r>
                      <a:r>
                        <a:rPr lang="en-US" sz="2100" dirty="0"/>
                        <a:t> of PJP treatment or earlier</a:t>
                      </a:r>
                    </a:p>
                  </a:txBody>
                  <a:tcPr/>
                </a:tc>
                <a:tc>
                  <a:txBody>
                    <a:bodyPr/>
                    <a:lstStyle/>
                    <a:p>
                      <a:r>
                        <a:rPr lang="en-US" sz="2100" dirty="0"/>
                        <a:t>PJP IRIS not common</a:t>
                      </a:r>
                    </a:p>
                  </a:txBody>
                  <a:tcPr/>
                </a:tc>
                <a:extLst>
                  <a:ext uri="{0D108BD9-81ED-4DB2-BD59-A6C34878D82A}">
                    <a16:rowId xmlns:a16="http://schemas.microsoft.com/office/drawing/2014/main" val="1554906354"/>
                  </a:ext>
                </a:extLst>
              </a:tr>
              <a:tr h="714715">
                <a:tc>
                  <a:txBody>
                    <a:bodyPr/>
                    <a:lstStyle/>
                    <a:p>
                      <a:r>
                        <a:rPr lang="en-US" sz="2100" b="1" dirty="0"/>
                        <a:t>Chronic diarrhea*</a:t>
                      </a:r>
                    </a:p>
                  </a:txBody>
                  <a:tcPr/>
                </a:tc>
                <a:tc>
                  <a:txBody>
                    <a:bodyPr/>
                    <a:lstStyle/>
                    <a:p>
                      <a:r>
                        <a:rPr lang="en-US" sz="2100" dirty="0"/>
                        <a:t>Start ART within 2 </a:t>
                      </a:r>
                      <a:r>
                        <a:rPr lang="en-US" sz="2100" dirty="0" err="1"/>
                        <a:t>wks</a:t>
                      </a:r>
                      <a:r>
                        <a:rPr lang="en-US" sz="2100" dirty="0"/>
                        <a:t> but preferably </a:t>
                      </a:r>
                      <a:r>
                        <a:rPr lang="en-US" sz="2100" u="sng" dirty="0"/>
                        <a:t>ASAP</a:t>
                      </a:r>
                      <a:r>
                        <a:rPr lang="en-US" sz="2100" dirty="0"/>
                        <a:t> </a:t>
                      </a:r>
                    </a:p>
                  </a:txBody>
                  <a:tcPr/>
                </a:tc>
                <a:tc>
                  <a:txBody>
                    <a:bodyPr/>
                    <a:lstStyle/>
                    <a:p>
                      <a:r>
                        <a:rPr lang="en-US" sz="2100" dirty="0"/>
                        <a:t>ART only effective Rx for cryptosporidiosis</a:t>
                      </a:r>
                    </a:p>
                  </a:txBody>
                  <a:tcPr/>
                </a:tc>
                <a:extLst>
                  <a:ext uri="{0D108BD9-81ED-4DB2-BD59-A6C34878D82A}">
                    <a16:rowId xmlns:a16="http://schemas.microsoft.com/office/drawing/2014/main" val="1247681865"/>
                  </a:ext>
                </a:extLst>
              </a:tr>
              <a:tr h="412363">
                <a:tc>
                  <a:txBody>
                    <a:bodyPr/>
                    <a:lstStyle/>
                    <a:p>
                      <a:r>
                        <a:rPr lang="en-US" sz="2100" b="1" dirty="0"/>
                        <a:t>Toxoplasmosis*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Start ART within 2 </a:t>
                      </a:r>
                      <a:r>
                        <a:rPr lang="en-US" sz="2100" dirty="0" err="1"/>
                        <a:t>wks</a:t>
                      </a:r>
                      <a:r>
                        <a:rPr lang="en-US" sz="2100" dirty="0"/>
                        <a:t> of TE treatment or earlier</a:t>
                      </a:r>
                    </a:p>
                  </a:txBody>
                  <a:tcPr/>
                </a:tc>
                <a:tc>
                  <a:txBody>
                    <a:bodyPr/>
                    <a:lstStyle/>
                    <a:p>
                      <a:r>
                        <a:rPr lang="en-US" sz="2100" baseline="0" dirty="0"/>
                        <a:t>TE IRIS not common</a:t>
                      </a:r>
                    </a:p>
                  </a:txBody>
                  <a:tcPr/>
                </a:tc>
                <a:extLst>
                  <a:ext uri="{0D108BD9-81ED-4DB2-BD59-A6C34878D82A}">
                    <a16:rowId xmlns:a16="http://schemas.microsoft.com/office/drawing/2014/main" val="3590148144"/>
                  </a:ext>
                </a:extLst>
              </a:tr>
              <a:tr h="1027403">
                <a:tc>
                  <a:txBody>
                    <a:bodyPr/>
                    <a:lstStyle/>
                    <a:p>
                      <a:r>
                        <a:rPr lang="en-US" sz="2100" b="1" dirty="0"/>
                        <a:t>Drug-sensitive TB*</a:t>
                      </a:r>
                    </a:p>
                  </a:txBody>
                  <a:tcPr/>
                </a:tc>
                <a:tc>
                  <a:txBody>
                    <a:bodyPr/>
                    <a:lstStyle/>
                    <a:p>
                      <a:r>
                        <a:rPr lang="en-US" sz="2100" dirty="0"/>
                        <a:t>CD4 &lt;50: Within 2 </a:t>
                      </a:r>
                      <a:r>
                        <a:rPr lang="en-US" sz="2100" dirty="0" err="1"/>
                        <a:t>wks</a:t>
                      </a:r>
                      <a:r>
                        <a:rPr lang="en-US" sz="2100" dirty="0"/>
                        <a:t> of TB treatment or earlier</a:t>
                      </a:r>
                    </a:p>
                    <a:p>
                      <a:r>
                        <a:rPr lang="en-US" sz="2100" dirty="0"/>
                        <a:t>CD4 </a:t>
                      </a:r>
                      <a:r>
                        <a:rPr lang="en-US" sz="2100" u="sng" dirty="0"/>
                        <a:t>&gt;</a:t>
                      </a:r>
                      <a:r>
                        <a:rPr lang="en-US" sz="2100" dirty="0"/>
                        <a:t>50: Start ART at 8 </a:t>
                      </a:r>
                      <a:r>
                        <a:rPr lang="en-US" sz="2100" dirty="0" err="1"/>
                        <a:t>wks</a:t>
                      </a:r>
                      <a:r>
                        <a:rPr lang="en-US" sz="2100" dirty="0"/>
                        <a:t>, or earlier if tolerating TB treatment</a:t>
                      </a:r>
                    </a:p>
                  </a:txBody>
                  <a:tcPr/>
                </a:tc>
                <a:tc>
                  <a:txBody>
                    <a:bodyPr/>
                    <a:lstStyle/>
                    <a:p>
                      <a:r>
                        <a:rPr lang="en-US" sz="2100" dirty="0"/>
                        <a:t>Consider prednisone to reduce risk of TB-IRIS. For TLD, + </a:t>
                      </a:r>
                      <a:r>
                        <a:rPr lang="en-US" sz="2100" dirty="0" err="1"/>
                        <a:t>addit</a:t>
                      </a:r>
                      <a:r>
                        <a:rPr lang="en-US" sz="2100" dirty="0"/>
                        <a:t>. DTG 50 mg/day</a:t>
                      </a:r>
                    </a:p>
                  </a:txBody>
                  <a:tcPr/>
                </a:tc>
                <a:extLst>
                  <a:ext uri="{0D108BD9-81ED-4DB2-BD59-A6C34878D82A}">
                    <a16:rowId xmlns:a16="http://schemas.microsoft.com/office/drawing/2014/main" val="2830108304"/>
                  </a:ext>
                </a:extLst>
              </a:tr>
              <a:tr h="714715">
                <a:tc>
                  <a:txBody>
                    <a:bodyPr/>
                    <a:lstStyle/>
                    <a:p>
                      <a:r>
                        <a:rPr lang="en-US" sz="2100" b="1" dirty="0"/>
                        <a:t>Drug-resistant TB*</a:t>
                      </a:r>
                    </a:p>
                  </a:txBody>
                  <a:tcPr/>
                </a:tc>
                <a:tc>
                  <a:txBody>
                    <a:bodyPr/>
                    <a:lstStyle/>
                    <a:p>
                      <a:r>
                        <a:rPr lang="en-US" sz="2100" dirty="0"/>
                        <a:t>Start after 2 </a:t>
                      </a:r>
                      <a:r>
                        <a:rPr lang="en-US" sz="2100" dirty="0" err="1"/>
                        <a:t>wks</a:t>
                      </a:r>
                      <a:r>
                        <a:rPr lang="en-US" sz="2100" dirty="0"/>
                        <a:t> of DR-TB treatment or earlier</a:t>
                      </a:r>
                    </a:p>
                    <a:p>
                      <a:r>
                        <a:rPr lang="en-US" sz="2100" dirty="0"/>
                        <a:t>DTG-based ART has multiple advantages.</a:t>
                      </a:r>
                    </a:p>
                  </a:txBody>
                  <a:tcPr/>
                </a:tc>
                <a:tc>
                  <a:txBody>
                    <a:bodyPr/>
                    <a:lstStyle/>
                    <a:p>
                      <a:r>
                        <a:rPr lang="en-US" sz="2100" dirty="0"/>
                        <a:t>If symptoms improving &amp;  tolerating treatment</a:t>
                      </a:r>
                    </a:p>
                  </a:txBody>
                  <a:tcPr/>
                </a:tc>
                <a:extLst>
                  <a:ext uri="{0D108BD9-81ED-4DB2-BD59-A6C34878D82A}">
                    <a16:rowId xmlns:a16="http://schemas.microsoft.com/office/drawing/2014/main" val="2358580167"/>
                  </a:ext>
                </a:extLst>
              </a:tr>
              <a:tr h="714715">
                <a:tc>
                  <a:txBody>
                    <a:bodyPr/>
                    <a:lstStyle/>
                    <a:p>
                      <a:r>
                        <a:rPr lang="en-US" sz="2100" b="1" dirty="0"/>
                        <a:t>CNS-TB (meningitis or tuberculoma)</a:t>
                      </a:r>
                    </a:p>
                  </a:txBody>
                  <a:tcPr/>
                </a:tc>
                <a:tc>
                  <a:txBody>
                    <a:bodyPr/>
                    <a:lstStyle/>
                    <a:p>
                      <a:r>
                        <a:rPr lang="en-US" sz="2100" dirty="0"/>
                        <a:t>Delay ART 4-8 </a:t>
                      </a:r>
                      <a:r>
                        <a:rPr lang="en-US" sz="2100" dirty="0" err="1"/>
                        <a:t>wks</a:t>
                      </a:r>
                      <a:endParaRPr lang="en-US" sz="2100" dirty="0"/>
                    </a:p>
                  </a:txBody>
                  <a:tcPr/>
                </a:tc>
                <a:tc>
                  <a:txBody>
                    <a:bodyPr/>
                    <a:lstStyle/>
                    <a:p>
                      <a:endParaRPr lang="en-US" sz="2100" dirty="0"/>
                    </a:p>
                  </a:txBody>
                  <a:tcPr/>
                </a:tc>
                <a:extLst>
                  <a:ext uri="{0D108BD9-81ED-4DB2-BD59-A6C34878D82A}">
                    <a16:rowId xmlns:a16="http://schemas.microsoft.com/office/drawing/2014/main" val="3968982624"/>
                  </a:ext>
                </a:extLst>
              </a:tr>
              <a:tr h="714715">
                <a:tc>
                  <a:txBody>
                    <a:bodyPr/>
                    <a:lstStyle/>
                    <a:p>
                      <a:r>
                        <a:rPr lang="en-US" sz="2100" b="1" dirty="0"/>
                        <a:t>Cryptococcal </a:t>
                      </a:r>
                      <a:r>
                        <a:rPr lang="en-US" sz="2100" b="1" dirty="0" err="1"/>
                        <a:t>mening</a:t>
                      </a:r>
                      <a:r>
                        <a:rPr lang="en-US" sz="2100" b="1" dirty="0"/>
                        <a:t>.</a:t>
                      </a:r>
                    </a:p>
                  </a:txBody>
                  <a:tcPr/>
                </a:tc>
                <a:tc>
                  <a:txBody>
                    <a:bodyPr/>
                    <a:lstStyle/>
                    <a:p>
                      <a:r>
                        <a:rPr lang="en-US" sz="2100" dirty="0"/>
                        <a:t>Delay ART 5-6 </a:t>
                      </a:r>
                      <a:r>
                        <a:rPr lang="en-US" sz="2100" dirty="0" err="1"/>
                        <a:t>wks</a:t>
                      </a:r>
                      <a:endParaRPr lang="en-US" sz="2100" dirty="0"/>
                    </a:p>
                  </a:txBody>
                  <a:tcPr/>
                </a:tc>
                <a:tc>
                  <a:txBody>
                    <a:bodyPr/>
                    <a:lstStyle/>
                    <a:p>
                      <a:r>
                        <a:rPr lang="en-US" sz="2100" dirty="0"/>
                        <a:t>Delay especially </a:t>
                      </a:r>
                      <a:r>
                        <a:rPr lang="en-US" sz="2100" dirty="0" err="1"/>
                        <a:t>impt</a:t>
                      </a:r>
                      <a:r>
                        <a:rPr lang="en-US" sz="2100" dirty="0"/>
                        <a:t>. if CM assoc. w/ CSF WBC &lt;5/mm</a:t>
                      </a:r>
                      <a:r>
                        <a:rPr lang="en-US" sz="2100" baseline="30000" dirty="0"/>
                        <a:t>3</a:t>
                      </a:r>
                    </a:p>
                  </a:txBody>
                  <a:tcPr/>
                </a:tc>
                <a:extLst>
                  <a:ext uri="{0D108BD9-81ED-4DB2-BD59-A6C34878D82A}">
                    <a16:rowId xmlns:a16="http://schemas.microsoft.com/office/drawing/2014/main" val="2673369564"/>
                  </a:ext>
                </a:extLst>
              </a:tr>
            </a:tbl>
          </a:graphicData>
        </a:graphic>
      </p:graphicFrame>
    </p:spTree>
    <p:extLst>
      <p:ext uri="{BB962C8B-B14F-4D97-AF65-F5344CB8AC3E}">
        <p14:creationId xmlns:p14="http://schemas.microsoft.com/office/powerpoint/2010/main" val="637516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272375" y="-195111"/>
            <a:ext cx="11801860" cy="1325563"/>
          </a:xfrm>
        </p:spPr>
        <p:txBody>
          <a:bodyPr>
            <a:normAutofit/>
          </a:bodyPr>
          <a:lstStyle/>
          <a:p>
            <a:pPr algn="ctr"/>
            <a:r>
              <a:rPr lang="en-US" sz="3200" b="1" dirty="0">
                <a:latin typeface="Helvetica" pitchFamily="2" charset="0"/>
              </a:rPr>
              <a:t>NRTI and NNRTI Resistance in ART-Experienced Inpatients</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773847" y="1114954"/>
            <a:ext cx="11145778" cy="5208353"/>
          </a:xfrm>
        </p:spPr>
        <p:txBody>
          <a:bodyPr>
            <a:noAutofit/>
          </a:bodyPr>
          <a:lstStyle/>
          <a:p>
            <a:r>
              <a:rPr lang="en-US" sz="3200" dirty="0" err="1"/>
              <a:t>Substudy</a:t>
            </a:r>
            <a:r>
              <a:rPr lang="en-US" sz="3200" dirty="0"/>
              <a:t> of STAMP trial focusing on Malawi site; recruited HIV (+) patients admitted irrespective of presentation</a:t>
            </a:r>
          </a:p>
          <a:p>
            <a:pPr lvl="1"/>
            <a:r>
              <a:rPr lang="en-US" sz="2800" dirty="0"/>
              <a:t>N=1316 patients enrolled in Malawi</a:t>
            </a:r>
          </a:p>
          <a:p>
            <a:pPr lvl="1"/>
            <a:r>
              <a:rPr lang="en-US" sz="2800" dirty="0"/>
              <a:t>N=1108 of HIV (+) patients knew HIV status</a:t>
            </a:r>
          </a:p>
          <a:p>
            <a:pPr lvl="1"/>
            <a:r>
              <a:rPr lang="en-US" sz="2800" dirty="0"/>
              <a:t>N=1021 were on ART</a:t>
            </a:r>
          </a:p>
          <a:p>
            <a:pPr lvl="1"/>
            <a:r>
              <a:rPr lang="en-US" sz="2800" dirty="0"/>
              <a:t>N=815 on ART &gt;6m, 98% first-line NNRTI-based ART</a:t>
            </a:r>
          </a:p>
          <a:p>
            <a:r>
              <a:rPr lang="en-US" sz="3200" dirty="0"/>
              <a:t>Among those receiving 1</a:t>
            </a:r>
            <a:r>
              <a:rPr lang="en-US" sz="3200" baseline="30000" dirty="0"/>
              <a:t>st</a:t>
            </a:r>
            <a:r>
              <a:rPr lang="en-US" sz="3200" dirty="0"/>
              <a:t> line ART &gt;6m, VL &gt;1000 in 32%</a:t>
            </a:r>
          </a:p>
          <a:p>
            <a:pPr lvl="1"/>
            <a:r>
              <a:rPr lang="en-US" sz="3000" dirty="0"/>
              <a:t>92% had EFV resistance and &gt;80% had NNRTI + NRTI resistance</a:t>
            </a:r>
          </a:p>
          <a:p>
            <a:r>
              <a:rPr lang="en-US" sz="3200" dirty="0"/>
              <a:t>Mortality by day 56 was 20%</a:t>
            </a:r>
          </a:p>
          <a:p>
            <a:pPr lvl="1"/>
            <a:r>
              <a:rPr lang="en-US" sz="2800" dirty="0"/>
              <a:t>1/2 of deaths occurred after discharge</a:t>
            </a:r>
          </a:p>
          <a:p>
            <a:pPr lvl="1"/>
            <a:r>
              <a:rPr lang="en-US" sz="2800" dirty="0"/>
              <a:t>Mortality linked with the virologic failure and dual-class ART resistance</a:t>
            </a:r>
            <a:endParaRPr lang="en-US" sz="3200" dirty="0"/>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521583" y="812279"/>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9766E63-8CA1-03ED-9C3A-C3FDE7A2A13E}"/>
              </a:ext>
            </a:extLst>
          </p:cNvPr>
          <p:cNvSpPr txBox="1"/>
          <p:nvPr/>
        </p:nvSpPr>
        <p:spPr>
          <a:xfrm>
            <a:off x="3627025" y="6488668"/>
            <a:ext cx="3678508" cy="369332"/>
          </a:xfrm>
          <a:prstGeom prst="rect">
            <a:avLst/>
          </a:prstGeom>
          <a:noFill/>
        </p:spPr>
        <p:txBody>
          <a:bodyPr wrap="none" rtlCol="0">
            <a:spAutoFit/>
          </a:bodyPr>
          <a:lstStyle/>
          <a:p>
            <a:r>
              <a:rPr lang="en-US" dirty="0"/>
              <a:t>Gupta-Wright et al. Lancet HIV 2020</a:t>
            </a:r>
          </a:p>
        </p:txBody>
      </p:sp>
    </p:spTree>
    <p:extLst>
      <p:ext uri="{BB962C8B-B14F-4D97-AF65-F5344CB8AC3E}">
        <p14:creationId xmlns:p14="http://schemas.microsoft.com/office/powerpoint/2010/main" val="400064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60486" y="-195111"/>
            <a:ext cx="12131514" cy="1325563"/>
          </a:xfrm>
        </p:spPr>
        <p:txBody>
          <a:bodyPr>
            <a:normAutofit/>
          </a:bodyPr>
          <a:lstStyle/>
          <a:p>
            <a:pPr algn="ctr"/>
            <a:r>
              <a:rPr lang="en-US" sz="3200" b="1" dirty="0">
                <a:latin typeface="Helvetica" pitchFamily="2" charset="0"/>
              </a:rPr>
              <a:t>Similar data from Kenya and DRC</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169646" y="1114954"/>
            <a:ext cx="5926354" cy="5208353"/>
          </a:xfrm>
        </p:spPr>
        <p:txBody>
          <a:bodyPr>
            <a:noAutofit/>
          </a:bodyPr>
          <a:lstStyle/>
          <a:p>
            <a:r>
              <a:rPr lang="en-US" sz="3200" dirty="0"/>
              <a:t>Cross–sectional study (N=305)</a:t>
            </a:r>
          </a:p>
          <a:p>
            <a:r>
              <a:rPr lang="en-US" sz="3200" dirty="0"/>
              <a:t>Hosp. patients w/ HIV admitted </a:t>
            </a:r>
            <a:r>
              <a:rPr lang="en-US" sz="3200" b="1" dirty="0"/>
              <a:t>Kenya + DRC </a:t>
            </a:r>
            <a:r>
              <a:rPr lang="en-US" sz="3200" dirty="0"/>
              <a:t>on efavirenz-based ART </a:t>
            </a:r>
            <a:r>
              <a:rPr lang="en-US" sz="3200" u="sng" dirty="0"/>
              <a:t>&gt;</a:t>
            </a:r>
            <a:r>
              <a:rPr lang="en-US" sz="3200" dirty="0"/>
              <a:t>6m</a:t>
            </a:r>
          </a:p>
          <a:p>
            <a:r>
              <a:rPr lang="en-US" sz="3200" dirty="0"/>
              <a:t>Half showed evidence of suboptimal adherence using dried blood spot drug levels</a:t>
            </a:r>
          </a:p>
          <a:p>
            <a:r>
              <a:rPr lang="en-US" sz="3200" dirty="0"/>
              <a:t>50% had VF w/ VL &gt;1000 copies and drug resistance common</a:t>
            </a:r>
          </a:p>
          <a:p>
            <a:endParaRPr lang="en-US" sz="3200" dirty="0"/>
          </a:p>
          <a:p>
            <a:pPr marL="0" indent="0">
              <a:buNone/>
            </a:pPr>
            <a:endParaRPr lang="en-US" sz="3200" dirty="0"/>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521583" y="906409"/>
            <a:ext cx="11398042"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9766E63-8CA1-03ED-9C3A-C3FDE7A2A13E}"/>
              </a:ext>
            </a:extLst>
          </p:cNvPr>
          <p:cNvSpPr txBox="1"/>
          <p:nvPr/>
        </p:nvSpPr>
        <p:spPr>
          <a:xfrm>
            <a:off x="7212639" y="6476099"/>
            <a:ext cx="4809715" cy="646331"/>
          </a:xfrm>
          <a:prstGeom prst="rect">
            <a:avLst/>
          </a:prstGeom>
          <a:noFill/>
        </p:spPr>
        <p:txBody>
          <a:bodyPr wrap="none" rtlCol="0">
            <a:spAutoFit/>
          </a:bodyPr>
          <a:lstStyle/>
          <a:p>
            <a:r>
              <a:rPr lang="en-US" dirty="0" err="1"/>
              <a:t>Bossard</a:t>
            </a:r>
            <a:r>
              <a:rPr lang="en-US" dirty="0"/>
              <a:t>, et al. J </a:t>
            </a:r>
            <a:r>
              <a:rPr lang="en-US" dirty="0" err="1"/>
              <a:t>Acquir</a:t>
            </a:r>
            <a:r>
              <a:rPr lang="en-US" dirty="0"/>
              <a:t> Immune </a:t>
            </a:r>
            <a:r>
              <a:rPr lang="en-US" dirty="0" err="1"/>
              <a:t>Defic</a:t>
            </a:r>
            <a:r>
              <a:rPr lang="en-US" dirty="0"/>
              <a:t> </a:t>
            </a:r>
            <a:r>
              <a:rPr lang="en-US" dirty="0" err="1"/>
              <a:t>Syndr</a:t>
            </a:r>
            <a:r>
              <a:rPr lang="en-US" dirty="0"/>
              <a:t> 2021</a:t>
            </a:r>
          </a:p>
          <a:p>
            <a:endParaRPr lang="en-US" dirty="0"/>
          </a:p>
        </p:txBody>
      </p:sp>
      <p:pic>
        <p:nvPicPr>
          <p:cNvPr id="8" name="Picture 7">
            <a:extLst>
              <a:ext uri="{FF2B5EF4-FFF2-40B4-BE49-F238E27FC236}">
                <a16:creationId xmlns:a16="http://schemas.microsoft.com/office/drawing/2014/main" id="{17015A6E-C0F5-1667-E006-7E0DC8BAC7CB}"/>
              </a:ext>
            </a:extLst>
          </p:cNvPr>
          <p:cNvPicPr>
            <a:picLocks noChangeAspect="1"/>
          </p:cNvPicPr>
          <p:nvPr/>
        </p:nvPicPr>
        <p:blipFill>
          <a:blip r:embed="rId3"/>
          <a:stretch>
            <a:fillRect/>
          </a:stretch>
        </p:blipFill>
        <p:spPr>
          <a:xfrm>
            <a:off x="5896050" y="1114954"/>
            <a:ext cx="6235464" cy="4111640"/>
          </a:xfrm>
          <a:prstGeom prst="rect">
            <a:avLst/>
          </a:prstGeom>
        </p:spPr>
      </p:pic>
    </p:spTree>
    <p:extLst>
      <p:ext uri="{BB962C8B-B14F-4D97-AF65-F5344CB8AC3E}">
        <p14:creationId xmlns:p14="http://schemas.microsoft.com/office/powerpoint/2010/main" val="23803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6A61-2C28-6DB6-D9E5-32C41A3DE8A9}"/>
              </a:ext>
            </a:extLst>
          </p:cNvPr>
          <p:cNvSpPr>
            <a:spLocks noGrp="1"/>
          </p:cNvSpPr>
          <p:nvPr>
            <p:ph type="title"/>
          </p:nvPr>
        </p:nvSpPr>
        <p:spPr>
          <a:xfrm>
            <a:off x="838200" y="2103437"/>
            <a:ext cx="10515600" cy="1325563"/>
          </a:xfrm>
        </p:spPr>
        <p:txBody>
          <a:bodyPr>
            <a:normAutofit/>
          </a:bodyPr>
          <a:lstStyle/>
          <a:p>
            <a:pPr algn="ctr"/>
            <a:r>
              <a:rPr lang="en-US" b="1" dirty="0">
                <a:latin typeface="Helvetica" pitchFamily="2" charset="0"/>
              </a:rPr>
              <a:t>Impact of DTG on advanced HIV?</a:t>
            </a:r>
          </a:p>
        </p:txBody>
      </p:sp>
    </p:spTree>
    <p:extLst>
      <p:ext uri="{BB962C8B-B14F-4D97-AF65-F5344CB8AC3E}">
        <p14:creationId xmlns:p14="http://schemas.microsoft.com/office/powerpoint/2010/main" val="2220462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A758-A498-F14A-8919-F7075E1484D6}"/>
              </a:ext>
            </a:extLst>
          </p:cNvPr>
          <p:cNvSpPr>
            <a:spLocks noGrp="1"/>
          </p:cNvSpPr>
          <p:nvPr>
            <p:ph type="title"/>
          </p:nvPr>
        </p:nvSpPr>
        <p:spPr>
          <a:xfrm>
            <a:off x="0" y="0"/>
            <a:ext cx="12160333" cy="1325563"/>
          </a:xfrm>
        </p:spPr>
        <p:txBody>
          <a:bodyPr>
            <a:normAutofit/>
          </a:bodyPr>
          <a:lstStyle/>
          <a:p>
            <a:pPr algn="ctr"/>
            <a:r>
              <a:rPr lang="en-US" sz="3600" b="1" dirty="0">
                <a:latin typeface="Helvetica" pitchFamily="2" charset="0"/>
              </a:rPr>
              <a:t>Potential Impact of TLD on advanced HIV</a:t>
            </a:r>
          </a:p>
        </p:txBody>
      </p:sp>
      <p:sp>
        <p:nvSpPr>
          <p:cNvPr id="4" name="TextBox 3">
            <a:extLst>
              <a:ext uri="{FF2B5EF4-FFF2-40B4-BE49-F238E27FC236}">
                <a16:creationId xmlns:a16="http://schemas.microsoft.com/office/drawing/2014/main" id="{62B15C9E-ADC1-D3EC-6C84-40D3644554C9}"/>
              </a:ext>
            </a:extLst>
          </p:cNvPr>
          <p:cNvSpPr txBox="1"/>
          <p:nvPr/>
        </p:nvSpPr>
        <p:spPr>
          <a:xfrm>
            <a:off x="149184" y="1033954"/>
            <a:ext cx="8626516" cy="5201424"/>
          </a:xfrm>
          <a:prstGeom prst="rect">
            <a:avLst/>
          </a:prstGeom>
          <a:noFill/>
        </p:spPr>
        <p:txBody>
          <a:bodyPr wrap="square" rtlCol="0">
            <a:spAutoFit/>
          </a:bodyPr>
          <a:lstStyle/>
          <a:p>
            <a:pPr marL="457200" indent="-457200">
              <a:buFont typeface="Arial" panose="020B0604020202020204" pitchFamily="34" charset="0"/>
              <a:buChar char="•"/>
            </a:pPr>
            <a:r>
              <a:rPr lang="en-US" sz="2700" dirty="0"/>
              <a:t>~80% of HIV (+) in SA receiving ART on DTG-based ART </a:t>
            </a:r>
          </a:p>
          <a:p>
            <a:pPr lvl="1"/>
            <a:endParaRPr lang="en-US" sz="2800" dirty="0"/>
          </a:p>
          <a:p>
            <a:pPr marL="457200" indent="-457200">
              <a:buFont typeface="Arial" panose="020B0604020202020204" pitchFamily="34" charset="0"/>
              <a:buChar char="•"/>
            </a:pPr>
            <a:r>
              <a:rPr lang="en-US" sz="2700" dirty="0"/>
              <a:t>TLD may </a:t>
            </a:r>
            <a:r>
              <a:rPr lang="en-US" sz="2700" u="sng" dirty="0"/>
              <a:t>reduce</a:t>
            </a:r>
            <a:r>
              <a:rPr lang="en-US" sz="2700" dirty="0"/>
              <a:t> burden of advanced HIV and HIV-related deaths. Why?</a:t>
            </a:r>
          </a:p>
          <a:p>
            <a:pPr marL="914400" lvl="1" indent="-457200">
              <a:buFont typeface="System Font Regular"/>
              <a:buChar char="⎯"/>
            </a:pPr>
            <a:r>
              <a:rPr lang="en-US" sz="2400" dirty="0"/>
              <a:t>Fewer on TLD  may experience treatment failure overall</a:t>
            </a:r>
          </a:p>
          <a:p>
            <a:pPr marL="914400" lvl="1" indent="-457200">
              <a:buFont typeface="System Font Regular"/>
              <a:buChar char="⎯"/>
            </a:pPr>
            <a:r>
              <a:rPr lang="en-US" sz="2400" dirty="0"/>
              <a:t>If virologic failure occurs, TLD can often be recycled</a:t>
            </a:r>
          </a:p>
          <a:p>
            <a:pPr marL="914400" lvl="1" indent="-457200">
              <a:buFont typeface="System Font Regular"/>
              <a:buChar char="⎯"/>
            </a:pPr>
            <a:r>
              <a:rPr lang="en-US" sz="2400" dirty="0"/>
              <a:t>Better tolerated; fewer will discontinue TLD from AE</a:t>
            </a:r>
          </a:p>
          <a:p>
            <a:pPr lvl="1"/>
            <a:endParaRPr lang="en-US" sz="2800" dirty="0"/>
          </a:p>
          <a:p>
            <a:pPr marL="457200" indent="-457200">
              <a:buFont typeface="Arial" panose="020B0604020202020204" pitchFamily="34" charset="0"/>
              <a:buChar char="•"/>
            </a:pPr>
            <a:r>
              <a:rPr lang="en-US" sz="2700" dirty="0"/>
              <a:t>Uncertainties:</a:t>
            </a:r>
          </a:p>
          <a:p>
            <a:pPr marL="914400" lvl="1" indent="-457200">
              <a:buFont typeface="System Font Regular"/>
              <a:buChar char="⎯"/>
            </a:pPr>
            <a:r>
              <a:rPr lang="en-US" sz="2400" dirty="0"/>
              <a:t>What is the prevalence of treatment failure in patients admitted to hospital with TLD ?</a:t>
            </a:r>
          </a:p>
          <a:p>
            <a:pPr marL="914400" lvl="1" indent="-457200">
              <a:buFont typeface="System Font Regular"/>
              <a:buChar char="⎯"/>
            </a:pPr>
            <a:r>
              <a:rPr lang="en-US" sz="2400" dirty="0"/>
              <a:t>How to manage patients with VF -- particularly CD&lt;200 -- while receiving TLD?  Continue for 2 years before </a:t>
            </a:r>
            <a:r>
              <a:rPr lang="en-US" sz="2400" dirty="0" err="1"/>
              <a:t>bPI</a:t>
            </a:r>
            <a:r>
              <a:rPr lang="en-US" sz="2400" dirty="0"/>
              <a:t> switch?</a:t>
            </a:r>
          </a:p>
        </p:txBody>
      </p:sp>
      <p:cxnSp>
        <p:nvCxnSpPr>
          <p:cNvPr id="3" name="Straight Connector 2">
            <a:extLst>
              <a:ext uri="{FF2B5EF4-FFF2-40B4-BE49-F238E27FC236}">
                <a16:creationId xmlns:a16="http://schemas.microsoft.com/office/drawing/2014/main" id="{8E129EE7-C801-A5B4-0913-30859E074928}"/>
              </a:ext>
            </a:extLst>
          </p:cNvPr>
          <p:cNvCxnSpPr>
            <a:cxnSpLocks/>
          </p:cNvCxnSpPr>
          <p:nvPr/>
        </p:nvCxnSpPr>
        <p:spPr>
          <a:xfrm>
            <a:off x="266700" y="1033954"/>
            <a:ext cx="116586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5A004B-438B-00D3-1DD0-31E68D9057BE}"/>
              </a:ext>
            </a:extLst>
          </p:cNvPr>
          <p:cNvPicPr>
            <a:picLocks noChangeAspect="1"/>
          </p:cNvPicPr>
          <p:nvPr/>
        </p:nvPicPr>
        <p:blipFill>
          <a:blip r:embed="rId3"/>
          <a:stretch>
            <a:fillRect/>
          </a:stretch>
        </p:blipFill>
        <p:spPr>
          <a:xfrm>
            <a:off x="8893216" y="1236682"/>
            <a:ext cx="3149600" cy="4419600"/>
          </a:xfrm>
          <a:prstGeom prst="rect">
            <a:avLst/>
          </a:prstGeom>
        </p:spPr>
      </p:pic>
      <p:sp>
        <p:nvSpPr>
          <p:cNvPr id="6" name="TextBox 5">
            <a:extLst>
              <a:ext uri="{FF2B5EF4-FFF2-40B4-BE49-F238E27FC236}">
                <a16:creationId xmlns:a16="http://schemas.microsoft.com/office/drawing/2014/main" id="{EB56D3B0-EE57-3C2E-358F-7B6B29DA5E6A}"/>
              </a:ext>
            </a:extLst>
          </p:cNvPr>
          <p:cNvSpPr txBox="1"/>
          <p:nvPr/>
        </p:nvSpPr>
        <p:spPr>
          <a:xfrm>
            <a:off x="11108267" y="1236682"/>
            <a:ext cx="934549" cy="469370"/>
          </a:xfrm>
          <a:prstGeom prst="rect">
            <a:avLst/>
          </a:prstGeom>
          <a:noFill/>
          <a:ln w="38100">
            <a:solidFill>
              <a:srgbClr val="FF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89D5E3CD-5CD0-9C05-D9AF-30C33097641F}"/>
              </a:ext>
            </a:extLst>
          </p:cNvPr>
          <p:cNvSpPr txBox="1"/>
          <p:nvPr/>
        </p:nvSpPr>
        <p:spPr>
          <a:xfrm>
            <a:off x="8992788" y="5839959"/>
            <a:ext cx="2951642" cy="430887"/>
          </a:xfrm>
          <a:prstGeom prst="rect">
            <a:avLst/>
          </a:prstGeom>
          <a:noFill/>
        </p:spPr>
        <p:txBody>
          <a:bodyPr wrap="none" rtlCol="0">
            <a:spAutoFit/>
          </a:bodyPr>
          <a:lstStyle/>
          <a:p>
            <a:r>
              <a:rPr lang="en-US" sz="2200" b="1" dirty="0"/>
              <a:t>SA 2019 ART Guidelines</a:t>
            </a:r>
          </a:p>
        </p:txBody>
      </p:sp>
    </p:spTree>
    <p:extLst>
      <p:ext uri="{BB962C8B-B14F-4D97-AF65-F5344CB8AC3E}">
        <p14:creationId xmlns:p14="http://schemas.microsoft.com/office/powerpoint/2010/main" val="197192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E97C-ADE8-C641-9933-57CA1049051B}"/>
              </a:ext>
            </a:extLst>
          </p:cNvPr>
          <p:cNvSpPr>
            <a:spLocks noGrp="1"/>
          </p:cNvSpPr>
          <p:nvPr>
            <p:ph type="title"/>
          </p:nvPr>
        </p:nvSpPr>
        <p:spPr>
          <a:xfrm>
            <a:off x="587764" y="401185"/>
            <a:ext cx="10515600" cy="1325563"/>
          </a:xfrm>
        </p:spPr>
        <p:txBody>
          <a:bodyPr/>
          <a:lstStyle/>
          <a:p>
            <a:pPr algn="ctr"/>
            <a:r>
              <a:rPr lang="en-US" b="1" dirty="0">
                <a:latin typeface="Helvetica" pitchFamily="2" charset="0"/>
              </a:rPr>
              <a:t>Thank you</a:t>
            </a:r>
          </a:p>
        </p:txBody>
      </p:sp>
      <p:pic>
        <p:nvPicPr>
          <p:cNvPr id="4" name="Picture 3">
            <a:extLst>
              <a:ext uri="{FF2B5EF4-FFF2-40B4-BE49-F238E27FC236}">
                <a16:creationId xmlns:a16="http://schemas.microsoft.com/office/drawing/2014/main" id="{C688E7C6-AA0B-4C5F-A9AF-D02E1B33714D}"/>
              </a:ext>
            </a:extLst>
          </p:cNvPr>
          <p:cNvPicPr>
            <a:picLocks noChangeAspect="1"/>
          </p:cNvPicPr>
          <p:nvPr/>
        </p:nvPicPr>
        <p:blipFill rotWithShape="1">
          <a:blip r:embed="rId3"/>
          <a:srcRect l="9761" r="35641"/>
          <a:stretch/>
        </p:blipFill>
        <p:spPr>
          <a:xfrm>
            <a:off x="4444867" y="1726748"/>
            <a:ext cx="2801395" cy="2139559"/>
          </a:xfrm>
          <a:prstGeom prst="rect">
            <a:avLst/>
          </a:prstGeom>
        </p:spPr>
      </p:pic>
      <p:sp>
        <p:nvSpPr>
          <p:cNvPr id="6" name="TextBox 5">
            <a:extLst>
              <a:ext uri="{FF2B5EF4-FFF2-40B4-BE49-F238E27FC236}">
                <a16:creationId xmlns:a16="http://schemas.microsoft.com/office/drawing/2014/main" id="{0464AFE9-AAEB-CF26-0FB9-3F4DB92088CE}"/>
              </a:ext>
            </a:extLst>
          </p:cNvPr>
          <p:cNvSpPr txBox="1"/>
          <p:nvPr/>
        </p:nvSpPr>
        <p:spPr>
          <a:xfrm>
            <a:off x="4411001" y="4080933"/>
            <a:ext cx="3061479" cy="369332"/>
          </a:xfrm>
          <a:prstGeom prst="rect">
            <a:avLst/>
          </a:prstGeom>
          <a:noFill/>
        </p:spPr>
        <p:txBody>
          <a:bodyPr wrap="none" rtlCol="0">
            <a:spAutoFit/>
          </a:bodyPr>
          <a:lstStyle/>
          <a:p>
            <a:r>
              <a:rPr lang="en-US" b="1" dirty="0"/>
              <a:t>In memory of Dr. Iqbal Master</a:t>
            </a:r>
          </a:p>
        </p:txBody>
      </p:sp>
    </p:spTree>
    <p:extLst>
      <p:ext uri="{BB962C8B-B14F-4D97-AF65-F5344CB8AC3E}">
        <p14:creationId xmlns:p14="http://schemas.microsoft.com/office/powerpoint/2010/main" val="167621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6A61-2C28-6DB6-D9E5-32C41A3DE8A9}"/>
              </a:ext>
            </a:extLst>
          </p:cNvPr>
          <p:cNvSpPr>
            <a:spLocks noGrp="1"/>
          </p:cNvSpPr>
          <p:nvPr>
            <p:ph type="title"/>
          </p:nvPr>
        </p:nvSpPr>
        <p:spPr>
          <a:xfrm>
            <a:off x="838200" y="2103437"/>
            <a:ext cx="10515600" cy="1325563"/>
          </a:xfrm>
        </p:spPr>
        <p:txBody>
          <a:bodyPr/>
          <a:lstStyle/>
          <a:p>
            <a:pPr algn="ctr"/>
            <a:r>
              <a:rPr lang="en-US" b="1" dirty="0">
                <a:latin typeface="Helvetica" pitchFamily="2" charset="0"/>
              </a:rPr>
              <a:t>Chronic diarrhea</a:t>
            </a:r>
          </a:p>
        </p:txBody>
      </p:sp>
    </p:spTree>
    <p:extLst>
      <p:ext uri="{BB962C8B-B14F-4D97-AF65-F5344CB8AC3E}">
        <p14:creationId xmlns:p14="http://schemas.microsoft.com/office/powerpoint/2010/main" val="424056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838200" y="-94533"/>
            <a:ext cx="10515600" cy="1325563"/>
          </a:xfrm>
        </p:spPr>
        <p:txBody>
          <a:bodyPr/>
          <a:lstStyle/>
          <a:p>
            <a:pPr algn="ctr"/>
            <a:r>
              <a:rPr lang="en-US" b="1" dirty="0">
                <a:latin typeface="Helvetica" pitchFamily="2" charset="0"/>
              </a:rPr>
              <a:t>Case</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627122" y="1275915"/>
            <a:ext cx="11236036" cy="4753504"/>
          </a:xfrm>
        </p:spPr>
        <p:txBody>
          <a:bodyPr>
            <a:noAutofit/>
          </a:bodyPr>
          <a:lstStyle/>
          <a:p>
            <a:r>
              <a:rPr lang="en-US" sz="3200" dirty="0"/>
              <a:t>27 </a:t>
            </a:r>
            <a:r>
              <a:rPr lang="en-US" sz="3200" dirty="0" err="1"/>
              <a:t>yo</a:t>
            </a:r>
            <a:r>
              <a:rPr lang="en-US" sz="3200" dirty="0"/>
              <a:t> M with HIV originally from Cameroon</a:t>
            </a:r>
          </a:p>
          <a:p>
            <a:r>
              <a:rPr lang="en-US" sz="3200" dirty="0"/>
              <a:t>2 </a:t>
            </a:r>
            <a:r>
              <a:rPr lang="en-US" sz="3200" dirty="0" err="1"/>
              <a:t>yrs</a:t>
            </a:r>
            <a:r>
              <a:rPr lang="en-US" sz="3200" dirty="0"/>
              <a:t> ago diagnosed w/ HIV when p/w diarrhea during migration</a:t>
            </a:r>
          </a:p>
          <a:p>
            <a:pPr lvl="1"/>
            <a:r>
              <a:rPr lang="en-US" sz="3000" dirty="0"/>
              <a:t>Initial CD4 not known, started TEE</a:t>
            </a:r>
          </a:p>
          <a:p>
            <a:r>
              <a:rPr lang="en-US" sz="3200" dirty="0"/>
              <a:t>1 </a:t>
            </a:r>
            <a:r>
              <a:rPr lang="en-US" sz="3200" dirty="0" err="1"/>
              <a:t>yr</a:t>
            </a:r>
            <a:r>
              <a:rPr lang="en-US" sz="3200" dirty="0"/>
              <a:t> ago diarrhea persisted despite CD4 732 and VL &lt;50 </a:t>
            </a:r>
          </a:p>
          <a:p>
            <a:r>
              <a:rPr lang="en-US" sz="3200" dirty="0"/>
              <a:t>He had records from recent admission in Spain 2m prior showing:</a:t>
            </a:r>
          </a:p>
          <a:p>
            <a:pPr lvl="1"/>
            <a:r>
              <a:rPr lang="en-US" sz="2800" dirty="0"/>
              <a:t>(+) peripheral eosinophilia (2500/</a:t>
            </a:r>
            <a:r>
              <a:rPr lang="en-US" sz="2800" dirty="0" err="1"/>
              <a:t>ul</a:t>
            </a:r>
            <a:r>
              <a:rPr lang="en-US" sz="2800" dirty="0"/>
              <a:t>), low Na, K, Mg</a:t>
            </a:r>
          </a:p>
          <a:p>
            <a:pPr lvl="1"/>
            <a:r>
              <a:rPr lang="en-US" sz="2800" dirty="0"/>
              <a:t>Stool culture &amp; direct visualization (-), </a:t>
            </a:r>
            <a:r>
              <a:rPr lang="en-US" sz="2800" i="1" dirty="0"/>
              <a:t>Cryptosporidium </a:t>
            </a:r>
            <a:r>
              <a:rPr lang="en-US" sz="2800" dirty="0"/>
              <a:t>&amp; </a:t>
            </a:r>
            <a:r>
              <a:rPr lang="en-US" sz="2800" i="1" dirty="0"/>
              <a:t>Giardia</a:t>
            </a:r>
            <a:r>
              <a:rPr lang="en-US" sz="2800" dirty="0"/>
              <a:t> </a:t>
            </a:r>
            <a:r>
              <a:rPr lang="en-US" sz="2800" dirty="0" err="1"/>
              <a:t>Ags</a:t>
            </a:r>
            <a:r>
              <a:rPr lang="en-US" sz="2800" dirty="0"/>
              <a:t> (-) no blood or mucus in stool</a:t>
            </a:r>
          </a:p>
          <a:p>
            <a:pPr lvl="1"/>
            <a:r>
              <a:rPr lang="en-US" sz="2800" dirty="0"/>
              <a:t>Rec’d praziquantel + albendazole empirically without resolution</a:t>
            </a:r>
          </a:p>
          <a:p>
            <a:r>
              <a:rPr lang="en-US" sz="3100" dirty="0"/>
              <a:t>Presents with watery, large volume diarrhea and cachexia. </a:t>
            </a:r>
          </a:p>
          <a:p>
            <a:pPr marL="0" indent="0">
              <a:buNone/>
            </a:pPr>
            <a:r>
              <a:rPr lang="en-US" sz="3100" dirty="0"/>
              <a:t>   Exam: Afebrile, abdomen scaphoid but NT</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416044" y="1006583"/>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8804069-658B-A709-A747-9F15EE12CACE}"/>
              </a:ext>
            </a:extLst>
          </p:cNvPr>
          <p:cNvSpPr txBox="1"/>
          <p:nvPr/>
        </p:nvSpPr>
        <p:spPr>
          <a:xfrm>
            <a:off x="9237759" y="6370135"/>
            <a:ext cx="2625399" cy="369332"/>
          </a:xfrm>
          <a:prstGeom prst="rect">
            <a:avLst/>
          </a:prstGeom>
          <a:noFill/>
        </p:spPr>
        <p:txBody>
          <a:bodyPr wrap="none" rtlCol="0">
            <a:spAutoFit/>
          </a:bodyPr>
          <a:lstStyle/>
          <a:p>
            <a:r>
              <a:rPr lang="en-US" dirty="0"/>
              <a:t>Rial-</a:t>
            </a:r>
            <a:r>
              <a:rPr lang="en-US" dirty="0" err="1"/>
              <a:t>Crestelo</a:t>
            </a:r>
            <a:r>
              <a:rPr lang="en-US" dirty="0"/>
              <a:t> D. AIDS 2022</a:t>
            </a:r>
          </a:p>
        </p:txBody>
      </p:sp>
    </p:spTree>
    <p:extLst>
      <p:ext uri="{BB962C8B-B14F-4D97-AF65-F5344CB8AC3E}">
        <p14:creationId xmlns:p14="http://schemas.microsoft.com/office/powerpoint/2010/main" val="12335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p:txBody>
          <a:bodyPr/>
          <a:lstStyle/>
          <a:p>
            <a:pPr algn="ctr"/>
            <a:r>
              <a:rPr lang="en-US" b="1" dirty="0"/>
              <a:t>What is the most likely pathogen?</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p:txBody>
          <a:bodyPr/>
          <a:lstStyle/>
          <a:p>
            <a:pPr marL="514350" indent="-514350">
              <a:buAutoNum type="arabicPeriod"/>
            </a:pPr>
            <a:r>
              <a:rPr lang="en-US" sz="3400" i="1" dirty="0"/>
              <a:t>Clostridium difficile</a:t>
            </a:r>
          </a:p>
          <a:p>
            <a:pPr marL="514350" indent="-514350">
              <a:buAutoNum type="arabicPeriod"/>
            </a:pPr>
            <a:r>
              <a:rPr lang="en-US" sz="3400" i="1" dirty="0"/>
              <a:t>Cryptosporidium </a:t>
            </a:r>
            <a:r>
              <a:rPr lang="en-US" sz="3400" dirty="0"/>
              <a:t>infection</a:t>
            </a:r>
          </a:p>
          <a:p>
            <a:pPr marL="514350" indent="-514350">
              <a:buAutoNum type="arabicPeriod"/>
            </a:pPr>
            <a:r>
              <a:rPr lang="en-US" sz="3400" dirty="0"/>
              <a:t>Gastrointestinal tuberculosis</a:t>
            </a:r>
          </a:p>
          <a:p>
            <a:pPr marL="514350" indent="-514350">
              <a:buFont typeface="Arial" panose="020B0604020202020204" pitchFamily="34" charset="0"/>
              <a:buAutoNum type="arabicPeriod"/>
            </a:pPr>
            <a:r>
              <a:rPr lang="en-US" sz="3400" i="1" dirty="0" err="1"/>
              <a:t>Cystoisospora</a:t>
            </a:r>
            <a:r>
              <a:rPr lang="en-US" sz="3400" i="1" dirty="0"/>
              <a:t> belli (</a:t>
            </a:r>
            <a:r>
              <a:rPr lang="en-US" sz="3400" dirty="0"/>
              <a:t>formerly,</a:t>
            </a:r>
            <a:r>
              <a:rPr lang="en-US" sz="3400" i="1" dirty="0"/>
              <a:t> </a:t>
            </a:r>
            <a:r>
              <a:rPr lang="en-US" sz="3400" i="1" dirty="0" err="1"/>
              <a:t>Isospora</a:t>
            </a:r>
            <a:r>
              <a:rPr lang="en-US" sz="3400" i="1" dirty="0"/>
              <a:t> belli)</a:t>
            </a:r>
          </a:p>
          <a:p>
            <a:pPr marL="514350" indent="-514350">
              <a:buAutoNum type="arabicPeriod"/>
            </a:pPr>
            <a:endParaRPr lang="en-US" sz="3400" i="1" dirty="0"/>
          </a:p>
        </p:txBody>
      </p:sp>
    </p:spTree>
    <p:extLst>
      <p:ext uri="{BB962C8B-B14F-4D97-AF65-F5344CB8AC3E}">
        <p14:creationId xmlns:p14="http://schemas.microsoft.com/office/powerpoint/2010/main" val="86426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838200" y="171450"/>
            <a:ext cx="10515600" cy="1325563"/>
          </a:xfrm>
        </p:spPr>
        <p:txBody>
          <a:bodyPr>
            <a:normAutofit/>
          </a:bodyPr>
          <a:lstStyle/>
          <a:p>
            <a:pPr algn="ctr"/>
            <a:r>
              <a:rPr lang="en-US" b="1" i="1" dirty="0" err="1"/>
              <a:t>Cystoisospora</a:t>
            </a:r>
            <a:r>
              <a:rPr lang="en-US" b="1" i="1" dirty="0"/>
              <a:t> belli, </a:t>
            </a:r>
            <a:r>
              <a:rPr lang="en-US" b="1" dirty="0"/>
              <a:t>formerly</a:t>
            </a:r>
            <a:r>
              <a:rPr lang="en-US" b="1" i="1" dirty="0"/>
              <a:t> </a:t>
            </a:r>
            <a:r>
              <a:rPr lang="en-US" b="1" i="1" dirty="0" err="1"/>
              <a:t>Isospora</a:t>
            </a:r>
            <a:r>
              <a:rPr lang="en-US" b="1" i="1" dirty="0"/>
              <a:t> belli</a:t>
            </a:r>
            <a:br>
              <a:rPr lang="en-US" b="1" i="1" dirty="0"/>
            </a:br>
            <a:endParaRPr lang="en-US" b="1" i="1" dirty="0"/>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477982" y="1113306"/>
            <a:ext cx="11236036" cy="6114312"/>
          </a:xfrm>
        </p:spPr>
        <p:txBody>
          <a:bodyPr>
            <a:noAutofit/>
          </a:bodyPr>
          <a:lstStyle/>
          <a:p>
            <a:r>
              <a:rPr lang="en-US" sz="3200" dirty="0"/>
              <a:t>Unicellular protozoan parasite; invades sm. intestinal enterocytes</a:t>
            </a:r>
          </a:p>
          <a:p>
            <a:pPr lvl="1"/>
            <a:r>
              <a:rPr lang="en-US" sz="2800" dirty="0"/>
              <a:t>Closely related to </a:t>
            </a:r>
            <a:r>
              <a:rPr lang="en-US" sz="2800" i="1" dirty="0"/>
              <a:t>Cryptosporidium</a:t>
            </a:r>
          </a:p>
          <a:p>
            <a:r>
              <a:rPr lang="en-US" sz="3200" dirty="0"/>
              <a:t>Weeks to months of profuse, watery, noninflammatory diarrhea</a:t>
            </a:r>
          </a:p>
          <a:p>
            <a:r>
              <a:rPr lang="en-US" sz="3200" dirty="0"/>
              <a:t>In South Africa recommended test: stool </a:t>
            </a:r>
            <a:r>
              <a:rPr lang="en-US" sz="3200" u="sng" dirty="0"/>
              <a:t>modified auramine stain</a:t>
            </a:r>
            <a:r>
              <a:rPr lang="en-US" sz="3200" dirty="0"/>
              <a:t>, as it (like </a:t>
            </a:r>
            <a:r>
              <a:rPr lang="en-US" sz="3200" i="1" dirty="0"/>
              <a:t>Cryptosporidium</a:t>
            </a:r>
            <a:r>
              <a:rPr lang="en-US" sz="3200" dirty="0"/>
              <a:t>) has acid-fast properties</a:t>
            </a:r>
          </a:p>
          <a:p>
            <a:pPr lvl="1"/>
            <a:r>
              <a:rPr lang="en-US" sz="2800" dirty="0"/>
              <a:t>Unlike cryptosporidiosis, no stool antigen test</a:t>
            </a:r>
          </a:p>
          <a:p>
            <a:r>
              <a:rPr lang="en-US" sz="3200" dirty="0"/>
              <a:t>Multiple samples help – oocysts intermittently shed. May be hard to find even in those severely infected. </a:t>
            </a:r>
          </a:p>
          <a:p>
            <a:pPr lvl="1"/>
            <a:r>
              <a:rPr lang="en-US" sz="2800" dirty="0"/>
              <a:t>If stool negative, duodenal aspirate or intestine biopsy may be helpful</a:t>
            </a:r>
          </a:p>
          <a:p>
            <a:r>
              <a:rPr lang="en-US" sz="3200" dirty="0"/>
              <a:t>Unlike other causes of chronic diarrhea in AHD, it characteristically causes peripheral </a:t>
            </a:r>
            <a:r>
              <a:rPr lang="en-US" sz="3200" u="sng" dirty="0"/>
              <a:t>eosinophilia,</a:t>
            </a:r>
            <a:r>
              <a:rPr lang="en-US" sz="3200" dirty="0"/>
              <a:t> an </a:t>
            </a:r>
            <a:r>
              <a:rPr lang="en-US" sz="3200" dirty="0" err="1"/>
              <a:t>impt</a:t>
            </a:r>
            <a:r>
              <a:rPr lang="en-US" sz="3200" dirty="0"/>
              <a:t> clue</a:t>
            </a:r>
          </a:p>
        </p:txBody>
      </p:sp>
      <p:cxnSp>
        <p:nvCxnSpPr>
          <p:cNvPr id="5" name="Straight Connector 4">
            <a:extLst>
              <a:ext uri="{FF2B5EF4-FFF2-40B4-BE49-F238E27FC236}">
                <a16:creationId xmlns:a16="http://schemas.microsoft.com/office/drawing/2014/main" id="{14573203-7F3C-EDF4-04B7-AF2FB259CC9B}"/>
              </a:ext>
            </a:extLst>
          </p:cNvPr>
          <p:cNvCxnSpPr>
            <a:cxnSpLocks/>
          </p:cNvCxnSpPr>
          <p:nvPr/>
        </p:nvCxnSpPr>
        <p:spPr>
          <a:xfrm>
            <a:off x="477982" y="974517"/>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09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E5B-CBE9-6044-0DB9-8ECA882EB157}"/>
              </a:ext>
            </a:extLst>
          </p:cNvPr>
          <p:cNvSpPr>
            <a:spLocks noGrp="1"/>
          </p:cNvSpPr>
          <p:nvPr>
            <p:ph type="title"/>
          </p:nvPr>
        </p:nvSpPr>
        <p:spPr>
          <a:xfrm>
            <a:off x="443346" y="0"/>
            <a:ext cx="11637818" cy="1325563"/>
          </a:xfrm>
        </p:spPr>
        <p:txBody>
          <a:bodyPr>
            <a:normAutofit/>
          </a:bodyPr>
          <a:lstStyle/>
          <a:p>
            <a:pPr algn="ctr"/>
            <a:r>
              <a:rPr lang="en-US" sz="4000" b="1" dirty="0">
                <a:latin typeface="Helvetica" pitchFamily="2" charset="0"/>
              </a:rPr>
              <a:t>HIV-related chronic diarrhea in southern Africa</a:t>
            </a:r>
          </a:p>
        </p:txBody>
      </p:sp>
      <p:sp>
        <p:nvSpPr>
          <p:cNvPr id="3" name="Content Placeholder 2">
            <a:extLst>
              <a:ext uri="{FF2B5EF4-FFF2-40B4-BE49-F238E27FC236}">
                <a16:creationId xmlns:a16="http://schemas.microsoft.com/office/drawing/2014/main" id="{7BFE5A7E-28E2-BB2C-1796-A8BCB414D6B2}"/>
              </a:ext>
            </a:extLst>
          </p:cNvPr>
          <p:cNvSpPr>
            <a:spLocks noGrp="1"/>
          </p:cNvSpPr>
          <p:nvPr>
            <p:ph idx="1"/>
          </p:nvPr>
        </p:nvSpPr>
        <p:spPr>
          <a:xfrm>
            <a:off x="443345" y="1202271"/>
            <a:ext cx="11637818" cy="5435593"/>
          </a:xfrm>
        </p:spPr>
        <p:txBody>
          <a:bodyPr>
            <a:normAutofit fontScale="77500" lnSpcReduction="20000"/>
          </a:bodyPr>
          <a:lstStyle/>
          <a:p>
            <a:pPr>
              <a:buFontTx/>
              <a:buChar char="-"/>
            </a:pPr>
            <a:r>
              <a:rPr lang="en-US" sz="3200" dirty="0"/>
              <a:t>Major causes thought to be cryptosporidiosis and </a:t>
            </a:r>
            <a:r>
              <a:rPr lang="en-US" sz="3200" i="1" dirty="0" err="1"/>
              <a:t>Cystoisospora</a:t>
            </a:r>
            <a:r>
              <a:rPr lang="en-US" sz="3200" i="1" dirty="0"/>
              <a:t> belli</a:t>
            </a:r>
            <a:endParaRPr lang="en-US" sz="3200" dirty="0"/>
          </a:p>
          <a:p>
            <a:pPr>
              <a:buFontTx/>
              <a:buChar char="-"/>
            </a:pPr>
            <a:r>
              <a:rPr lang="en-US" sz="3200" dirty="0"/>
              <a:t>GI TB (and MAC) can be associated with chronic diarrhea usually with prominent </a:t>
            </a:r>
            <a:r>
              <a:rPr lang="en-US" sz="3200" b="1" dirty="0"/>
              <a:t>fever. </a:t>
            </a:r>
            <a:r>
              <a:rPr lang="en-US" sz="3200" dirty="0"/>
              <a:t>Often evidence of TB elsewhere (✓ XPERT, LAM, U/S, mycobacterial blood culture)</a:t>
            </a:r>
          </a:p>
          <a:p>
            <a:pPr marL="0" indent="0">
              <a:buNone/>
            </a:pPr>
            <a:endParaRPr lang="en-US" sz="3200" b="1" dirty="0"/>
          </a:p>
          <a:p>
            <a:pPr marL="0" indent="0">
              <a:buNone/>
            </a:pPr>
            <a:r>
              <a:rPr lang="en-US" sz="3200" b="1" dirty="0"/>
              <a:t>2008 (France): </a:t>
            </a:r>
            <a:r>
              <a:rPr lang="en-US" sz="3200" dirty="0"/>
              <a:t>In patients of African origin with AHD and chronic diarrhea</a:t>
            </a:r>
          </a:p>
          <a:p>
            <a:r>
              <a:rPr lang="en-US" sz="3200" dirty="0"/>
              <a:t>cryptosporidiosis 48%, </a:t>
            </a:r>
            <a:r>
              <a:rPr lang="en-US" sz="3200" i="1" dirty="0" err="1"/>
              <a:t>Cystoisospora</a:t>
            </a:r>
            <a:r>
              <a:rPr lang="en-US" sz="3200" i="1" dirty="0"/>
              <a:t> belli </a:t>
            </a:r>
            <a:r>
              <a:rPr lang="en-US" sz="3200" dirty="0"/>
              <a:t>30%, </a:t>
            </a:r>
            <a:r>
              <a:rPr lang="en-US" sz="3200" dirty="0" err="1"/>
              <a:t>microsporidiosis</a:t>
            </a:r>
            <a:r>
              <a:rPr lang="en-US" sz="3200" dirty="0"/>
              <a:t> 20%</a:t>
            </a:r>
          </a:p>
          <a:p>
            <a:pPr marL="0" indent="0">
              <a:buNone/>
            </a:pPr>
            <a:endParaRPr lang="en-US" sz="3200" b="1" dirty="0"/>
          </a:p>
          <a:p>
            <a:pPr marL="0" indent="0">
              <a:buNone/>
            </a:pPr>
            <a:r>
              <a:rPr lang="en-US" sz="3200" b="1" dirty="0"/>
              <a:t>2018 (Mozambique): </a:t>
            </a:r>
            <a:r>
              <a:rPr lang="en-US" sz="3200" dirty="0"/>
              <a:t>Hospitalized with advanced HIV and chronic </a:t>
            </a:r>
            <a:r>
              <a:rPr lang="en-US" sz="3200" u="sng" dirty="0"/>
              <a:t>or</a:t>
            </a:r>
            <a:r>
              <a:rPr lang="en-US" sz="3200" dirty="0"/>
              <a:t> acute diarrhea</a:t>
            </a:r>
          </a:p>
          <a:p>
            <a:r>
              <a:rPr lang="en-US" sz="3200" dirty="0"/>
              <a:t> </a:t>
            </a:r>
            <a:r>
              <a:rPr lang="en-US" sz="3200" i="1" dirty="0" err="1"/>
              <a:t>Cystoisospora</a:t>
            </a:r>
            <a:r>
              <a:rPr lang="en-US" sz="3200" i="1" dirty="0"/>
              <a:t> belli  - </a:t>
            </a:r>
            <a:r>
              <a:rPr lang="en-US" sz="3200" dirty="0"/>
              <a:t>25%, cryptosporidiosis </a:t>
            </a:r>
            <a:r>
              <a:rPr lang="en-US" sz="3200" i="1" dirty="0"/>
              <a:t>- </a:t>
            </a:r>
            <a:r>
              <a:rPr lang="en-US" sz="3200" dirty="0"/>
              <a:t>8%</a:t>
            </a:r>
          </a:p>
          <a:p>
            <a:pPr lvl="1">
              <a:buFontTx/>
              <a:buChar char="-"/>
            </a:pPr>
            <a:r>
              <a:rPr lang="en-US" sz="2800" dirty="0"/>
              <a:t>In “acute” HIV-assoc. diarrhea, </a:t>
            </a:r>
            <a:r>
              <a:rPr lang="en-US" sz="2800" i="1" dirty="0" err="1"/>
              <a:t>Cystoisospora</a:t>
            </a:r>
            <a:r>
              <a:rPr lang="en-US" sz="2800" i="1" dirty="0"/>
              <a:t> belli</a:t>
            </a:r>
            <a:r>
              <a:rPr lang="en-US" sz="2800" dirty="0"/>
              <a:t> + cryptosporidiosis also  common</a:t>
            </a:r>
          </a:p>
          <a:p>
            <a:pPr lvl="1">
              <a:buFontTx/>
              <a:buChar char="-"/>
            </a:pPr>
            <a:r>
              <a:rPr lang="en-US" sz="2800" dirty="0"/>
              <a:t>In this study no search for CMV-related, no comment on GI TB-related diarrhea</a:t>
            </a:r>
          </a:p>
          <a:p>
            <a:pPr marL="0" indent="0">
              <a:buNone/>
            </a:pPr>
            <a:endParaRPr lang="en-US" sz="3200" dirty="0"/>
          </a:p>
          <a:p>
            <a:pPr marL="0" indent="0">
              <a:buNone/>
            </a:pPr>
            <a:r>
              <a:rPr lang="en-US" sz="3200" b="1" dirty="0"/>
              <a:t>2019 (Thailand): </a:t>
            </a:r>
            <a:r>
              <a:rPr lang="en-US" sz="3200" dirty="0"/>
              <a:t>In with advanced HIV and acute or chronic diarrhea:</a:t>
            </a:r>
          </a:p>
          <a:p>
            <a:r>
              <a:rPr lang="en-US" sz="3200" dirty="0"/>
              <a:t>cryptosporidiosis 67%, </a:t>
            </a:r>
            <a:r>
              <a:rPr lang="en-US" sz="3200" i="1" dirty="0" err="1"/>
              <a:t>Strongyloides</a:t>
            </a:r>
            <a:r>
              <a:rPr lang="en-US" sz="3200" dirty="0"/>
              <a:t> 6%, </a:t>
            </a:r>
            <a:r>
              <a:rPr lang="en-US" sz="3200" dirty="0" err="1"/>
              <a:t>microsporidiosis</a:t>
            </a:r>
            <a:r>
              <a:rPr lang="en-US" sz="3200" dirty="0"/>
              <a:t> 6%, </a:t>
            </a:r>
            <a:r>
              <a:rPr lang="en-US" sz="3200" i="1" dirty="0" err="1"/>
              <a:t>Cystoisospora</a:t>
            </a:r>
            <a:r>
              <a:rPr lang="en-US" sz="3200" i="1" dirty="0"/>
              <a:t> belli </a:t>
            </a:r>
            <a:r>
              <a:rPr lang="en-US" sz="3200" dirty="0"/>
              <a:t>2%</a:t>
            </a:r>
          </a:p>
          <a:p>
            <a:pPr marL="0" indent="0">
              <a:buNone/>
            </a:pPr>
            <a:endParaRPr lang="en-US" sz="3200" dirty="0"/>
          </a:p>
        </p:txBody>
      </p:sp>
      <p:cxnSp>
        <p:nvCxnSpPr>
          <p:cNvPr id="4" name="Straight Connector 3">
            <a:extLst>
              <a:ext uri="{FF2B5EF4-FFF2-40B4-BE49-F238E27FC236}">
                <a16:creationId xmlns:a16="http://schemas.microsoft.com/office/drawing/2014/main" id="{5FE12FD6-72A7-0A91-F0CE-6869DEDE921F}"/>
              </a:ext>
            </a:extLst>
          </p:cNvPr>
          <p:cNvCxnSpPr>
            <a:cxnSpLocks/>
          </p:cNvCxnSpPr>
          <p:nvPr/>
        </p:nvCxnSpPr>
        <p:spPr>
          <a:xfrm>
            <a:off x="443346" y="1062674"/>
            <a:ext cx="1093775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5110CF0-C50F-F767-046D-370ACB9CA47C}"/>
              </a:ext>
            </a:extLst>
          </p:cNvPr>
          <p:cNvSpPr txBox="1"/>
          <p:nvPr/>
        </p:nvSpPr>
        <p:spPr>
          <a:xfrm>
            <a:off x="1592738" y="6488668"/>
            <a:ext cx="9788364" cy="369332"/>
          </a:xfrm>
          <a:prstGeom prst="rect">
            <a:avLst/>
          </a:prstGeom>
          <a:noFill/>
        </p:spPr>
        <p:txBody>
          <a:bodyPr wrap="square" rtlCol="0">
            <a:spAutoFit/>
          </a:bodyPr>
          <a:lstStyle/>
          <a:p>
            <a:pPr algn="ctr"/>
            <a:r>
              <a:rPr lang="en-US" dirty="0" err="1"/>
              <a:t>Casmo</a:t>
            </a:r>
            <a:r>
              <a:rPr lang="en-US" dirty="0"/>
              <a:t> V. </a:t>
            </a:r>
            <a:r>
              <a:rPr lang="en-US" i="1" dirty="0"/>
              <a:t>et al </a:t>
            </a:r>
            <a:r>
              <a:rPr lang="en-US" dirty="0" err="1"/>
              <a:t>Heliyon</a:t>
            </a:r>
            <a:r>
              <a:rPr lang="en-US" dirty="0"/>
              <a:t> 2018.       </a:t>
            </a:r>
            <a:r>
              <a:rPr lang="en-US" dirty="0" err="1"/>
              <a:t>Sannella</a:t>
            </a:r>
            <a:r>
              <a:rPr lang="en-US" dirty="0"/>
              <a:t> A et al Parasites and Vectors 2019   HIV Medicine 2008</a:t>
            </a:r>
          </a:p>
        </p:txBody>
      </p:sp>
    </p:spTree>
    <p:extLst>
      <p:ext uri="{BB962C8B-B14F-4D97-AF65-F5344CB8AC3E}">
        <p14:creationId xmlns:p14="http://schemas.microsoft.com/office/powerpoint/2010/main" val="67446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80272</TotalTime>
  <Words>9416</Words>
  <Application>Microsoft Macintosh PowerPoint</Application>
  <PresentationFormat>Widescreen</PresentationFormat>
  <Paragraphs>930</Paragraphs>
  <Slides>46</Slides>
  <Notes>44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7" baseType="lpstr">
      <vt:lpstr>System Font Regular</vt:lpstr>
      <vt:lpstr>system-ui</vt:lpstr>
      <vt:lpstr>Arial</vt:lpstr>
      <vt:lpstr>Calibri</vt:lpstr>
      <vt:lpstr>Calibri Light</vt:lpstr>
      <vt:lpstr>Helvetica</vt:lpstr>
      <vt:lpstr>Tahoma</vt:lpstr>
      <vt:lpstr>Times New Roman</vt:lpstr>
      <vt:lpstr>Wingdings</vt:lpstr>
      <vt:lpstr>Office Theme</vt:lpstr>
      <vt:lpstr>Chart</vt:lpstr>
      <vt:lpstr>Opportunistic Infection Update</vt:lpstr>
      <vt:lpstr>Goals</vt:lpstr>
      <vt:lpstr>Advanced HIV priority interventions &amp;  leading causes of mortality among adults with AHD</vt:lpstr>
      <vt:lpstr>SAHCS Adult AHD Guidelines - 2022</vt:lpstr>
      <vt:lpstr>Chronic diarrhea</vt:lpstr>
      <vt:lpstr>Case</vt:lpstr>
      <vt:lpstr>What is the most likely pathogen?</vt:lpstr>
      <vt:lpstr>Cystoisospora belli, formerly Isospora belli </vt:lpstr>
      <vt:lpstr>HIV-related chronic diarrhea in southern Africa</vt:lpstr>
      <vt:lpstr>Should CMV colitis be considered in HIV-associated chronic diarrhea in African settings?</vt:lpstr>
      <vt:lpstr>What is the therapy for Cystoisospora belli?</vt:lpstr>
      <vt:lpstr>Cystoisospora belli</vt:lpstr>
      <vt:lpstr>Case</vt:lpstr>
      <vt:lpstr>What’s new with Cryptosporidium infection?</vt:lpstr>
      <vt:lpstr>Pitfalls when managing chronic diarrhea in HIV</vt:lpstr>
      <vt:lpstr>What are current outcomes of people with advanced HIV after hospital discharge?</vt:lpstr>
      <vt:lpstr>PowerPoint Presentation</vt:lpstr>
      <vt:lpstr>Advanced HIV is a stubborn issue</vt:lpstr>
      <vt:lpstr>AHD still common in community and underestimated</vt:lpstr>
      <vt:lpstr>A significant proportion of patients still  start (or restart) ART with a CD4 &lt;200</vt:lpstr>
      <vt:lpstr>Advanced HIV also develops in patients on ART </vt:lpstr>
      <vt:lpstr>Invasive fungal infection</vt:lpstr>
      <vt:lpstr>Patient</vt:lpstr>
      <vt:lpstr>What is the diagnosis?</vt:lpstr>
      <vt:lpstr>  New WHO guidance on histoplasmosis in HIV</vt:lpstr>
      <vt:lpstr>What is the reality on the ground in South Africa?</vt:lpstr>
      <vt:lpstr>High-dose L-AmB in disseminated histoplasmosis</vt:lpstr>
      <vt:lpstr>What about emergomycosis?</vt:lpstr>
      <vt:lpstr>PJP</vt:lpstr>
      <vt:lpstr>What’s new with PJP? Use of TMP/SMX preventative therapy too low</vt:lpstr>
      <vt:lpstr>Severe HIV-associated  pneumonia –- South Africa</vt:lpstr>
      <vt:lpstr>Cryptococcal disease</vt:lpstr>
      <vt:lpstr>Cryptococcal Antigen Screening Linked with Favorable Baseline Characteristics and Improved Survival</vt:lpstr>
      <vt:lpstr>Managing ART in patients admitted with CM</vt:lpstr>
      <vt:lpstr>Managing ART in patients admitted with CM</vt:lpstr>
      <vt:lpstr>Single dose L-AmB for cryptococcal meningitis</vt:lpstr>
      <vt:lpstr>Therapeutic LP in HIV-associated Cryptococcal Meningitis: Should Opening Pressure Direct Management?</vt:lpstr>
      <vt:lpstr>Cerebral toxoplasmosis</vt:lpstr>
      <vt:lpstr>Meta-analysis: TMP/SMX vs. pyrimethamine + sulfadiazine for cerebral toxoplasmosis</vt:lpstr>
      <vt:lpstr>ART in advanced HIV</vt:lpstr>
      <vt:lpstr>When to start: ART timing in advanced HIV</vt:lpstr>
      <vt:lpstr>NRTI and NNRTI Resistance in ART-Experienced Inpatients</vt:lpstr>
      <vt:lpstr>Similar data from Kenya and DRC</vt:lpstr>
      <vt:lpstr>Impact of DTG on advanced HIV?</vt:lpstr>
      <vt:lpstr>Potential Impact of TLD on advanced HIV</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Opportunistic Infection Updates:  A Case-based Approach</dc:title>
  <dc:creator>Marjorie Menza</dc:creator>
  <cp:lastModifiedBy>Tern, Courtney Arnab</cp:lastModifiedBy>
  <cp:revision>343</cp:revision>
  <dcterms:created xsi:type="dcterms:W3CDTF">2022-06-24T00:58:26Z</dcterms:created>
  <dcterms:modified xsi:type="dcterms:W3CDTF">2023-01-10T11:35:06Z</dcterms:modified>
</cp:coreProperties>
</file>